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sldIdLst>
    <p:sldId id="256" r:id="rId5"/>
    <p:sldId id="257" r:id="rId6"/>
    <p:sldId id="259" r:id="rId7"/>
    <p:sldId id="260" r:id="rId8"/>
    <p:sldId id="286" r:id="rId9"/>
    <p:sldId id="262" r:id="rId10"/>
    <p:sldId id="280" r:id="rId11"/>
    <p:sldId id="274" r:id="rId12"/>
    <p:sldId id="284" r:id="rId13"/>
    <p:sldId id="283" r:id="rId14"/>
    <p:sldId id="282" r:id="rId15"/>
    <p:sldId id="281" r:id="rId16"/>
    <p:sldId id="263" r:id="rId17"/>
    <p:sldId id="264" r:id="rId18"/>
    <p:sldId id="272" r:id="rId19"/>
    <p:sldId id="28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602FF-FD28-4149-BF38-3C286B32C9D2}">
          <p14:sldIdLst>
            <p14:sldId id="256"/>
            <p14:sldId id="257"/>
            <p14:sldId id="259"/>
            <p14:sldId id="260"/>
            <p14:sldId id="286"/>
            <p14:sldId id="262"/>
            <p14:sldId id="280"/>
            <p14:sldId id="274"/>
            <p14:sldId id="284"/>
            <p14:sldId id="283"/>
            <p14:sldId id="282"/>
          </p14:sldIdLst>
        </p14:section>
        <p14:section name="Untitled Section" id="{35AB80CC-D7F8-46C9-AA89-7A5831AAC0D9}">
          <p14:sldIdLst>
            <p14:sldId id="281"/>
            <p14:sldId id="263"/>
            <p14:sldId id="264"/>
            <p14:sldId id="272"/>
            <p14:sldId id="285"/>
          </p14:sldIdLst>
        </p14:section>
        <p14:section name="Untitled Section" id="{044C4BCA-D8B8-43D1-AAB8-CBAF554D62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Lehtman" userId="3058f247-8e3a-4e46-89ed-fdc6637908eb" providerId="ADAL" clId="{4E3C33BB-E423-485A-8D8E-543122B2AE8A}"/>
    <pc:docChg chg="custSel modSld">
      <pc:chgData name="Nicole  Lehtman" userId="3058f247-8e3a-4e46-89ed-fdc6637908eb" providerId="ADAL" clId="{4E3C33BB-E423-485A-8D8E-543122B2AE8A}" dt="2021-09-27T13:04:22.886" v="62" actId="20577"/>
      <pc:docMkLst>
        <pc:docMk/>
      </pc:docMkLst>
      <pc:sldChg chg="modSp mod">
        <pc:chgData name="Nicole  Lehtman" userId="3058f247-8e3a-4e46-89ed-fdc6637908eb" providerId="ADAL" clId="{4E3C33BB-E423-485A-8D8E-543122B2AE8A}" dt="2021-09-27T13:04:22.886" v="62" actId="20577"/>
        <pc:sldMkLst>
          <pc:docMk/>
          <pc:sldMk cId="1479887879" sldId="285"/>
        </pc:sldMkLst>
        <pc:graphicFrameChg chg="mod modGraphic">
          <ac:chgData name="Nicole  Lehtman" userId="3058f247-8e3a-4e46-89ed-fdc6637908eb" providerId="ADAL" clId="{4E3C33BB-E423-485A-8D8E-543122B2AE8A}" dt="2021-09-27T13:04:22.886" v="62" actId="20577"/>
          <ac:graphicFrameMkLst>
            <pc:docMk/>
            <pc:sldMk cId="1479887879" sldId="285"/>
            <ac:graphicFrameMk id="4" creationId="{6BB34633-B4FD-4736-9275-093D7386EC98}"/>
          </ac:graphicFrameMkLst>
        </pc:graphicFrameChg>
      </pc:sldChg>
    </pc:docChg>
  </pc:docChgLst>
  <pc:docChgLst>
    <pc:chgData name="Nicole  Lehtman" userId="3058f247-8e3a-4e46-89ed-fdc6637908eb" providerId="ADAL" clId="{4A04DB99-7D9B-418C-A4B8-918C681C15DA}"/>
    <pc:docChg chg="custSel addSld modSld modSection">
      <pc:chgData name="Nicole  Lehtman" userId="3058f247-8e3a-4e46-89ed-fdc6637908eb" providerId="ADAL" clId="{4A04DB99-7D9B-418C-A4B8-918C681C15DA}" dt="2021-09-28T18:17:09.596" v="192" actId="20577"/>
      <pc:docMkLst>
        <pc:docMk/>
      </pc:docMkLst>
      <pc:sldChg chg="modSp mod">
        <pc:chgData name="Nicole  Lehtman" userId="3058f247-8e3a-4e46-89ed-fdc6637908eb" providerId="ADAL" clId="{4A04DB99-7D9B-418C-A4B8-918C681C15DA}" dt="2021-09-28T18:15:06.421" v="23" actId="20577"/>
        <pc:sldMkLst>
          <pc:docMk/>
          <pc:sldMk cId="0" sldId="264"/>
        </pc:sldMkLst>
        <pc:spChg chg="mod">
          <ac:chgData name="Nicole  Lehtman" userId="3058f247-8e3a-4e46-89ed-fdc6637908eb" providerId="ADAL" clId="{4A04DB99-7D9B-418C-A4B8-918C681C15DA}" dt="2021-09-28T18:15:06.421" v="23" actId="20577"/>
          <ac:spMkLst>
            <pc:docMk/>
            <pc:sldMk cId="0" sldId="264"/>
            <ac:spMk id="3" creationId="{00000000-0000-0000-0000-000000000000}"/>
          </ac:spMkLst>
        </pc:spChg>
      </pc:sldChg>
      <pc:sldChg chg="modSp new mod">
        <pc:chgData name="Nicole  Lehtman" userId="3058f247-8e3a-4e46-89ed-fdc6637908eb" providerId="ADAL" clId="{4A04DB99-7D9B-418C-A4B8-918C681C15DA}" dt="2021-09-28T18:17:09.596" v="192" actId="20577"/>
        <pc:sldMkLst>
          <pc:docMk/>
          <pc:sldMk cId="2519364444" sldId="286"/>
        </pc:sldMkLst>
        <pc:spChg chg="mod">
          <ac:chgData name="Nicole  Lehtman" userId="3058f247-8e3a-4e46-89ed-fdc6637908eb" providerId="ADAL" clId="{4A04DB99-7D9B-418C-A4B8-918C681C15DA}" dt="2021-09-28T18:15:50.020" v="61" actId="5793"/>
          <ac:spMkLst>
            <pc:docMk/>
            <pc:sldMk cId="2519364444" sldId="286"/>
            <ac:spMk id="2" creationId="{6D3917AD-8DAD-410F-A1FF-95C81D357859}"/>
          </ac:spMkLst>
        </pc:spChg>
        <pc:spChg chg="mod">
          <ac:chgData name="Nicole  Lehtman" userId="3058f247-8e3a-4e46-89ed-fdc6637908eb" providerId="ADAL" clId="{4A04DB99-7D9B-418C-A4B8-918C681C15DA}" dt="2021-09-28T18:17:09.596" v="192" actId="20577"/>
          <ac:spMkLst>
            <pc:docMk/>
            <pc:sldMk cId="2519364444" sldId="286"/>
            <ac:spMk id="3" creationId="{6DCC254C-39C5-4100-A5FF-B1774D9B13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10025-F447-448E-8024-B0BAC9CF5ED9}" type="doc">
      <dgm:prSet loTypeId="urn:microsoft.com/office/officeart/2008/layout/LinedList" loCatId="list" qsTypeId="urn:microsoft.com/office/officeart/2005/8/quickstyle/simple4" qsCatId="simple" csTypeId="urn:microsoft.com/office/officeart/2005/8/colors/accent5_3" csCatId="accent5" phldr="1"/>
      <dgm:spPr/>
      <dgm:t>
        <a:bodyPr/>
        <a:lstStyle/>
        <a:p>
          <a:endParaRPr lang="en-US"/>
        </a:p>
      </dgm:t>
    </dgm:pt>
    <dgm:pt modelId="{DBEAEE9C-5379-4900-B1C3-0B73BA7082D6}">
      <dgm:prSet/>
      <dgm:spPr/>
      <dgm:t>
        <a:bodyPr/>
        <a:lstStyle/>
        <a:p>
          <a:r>
            <a:rPr lang="en-US"/>
            <a:t>Berkeley Law students must be in their fourth, fifth or sixth semesters of law school to participate in the Program.  </a:t>
          </a:r>
        </a:p>
      </dgm:t>
    </dgm:pt>
    <dgm:pt modelId="{5C0B3558-6245-43B1-A967-42E8965C2C1C}" type="parTrans" cxnId="{08F11761-AA36-4414-8E66-949CE34D5C6C}">
      <dgm:prSet/>
      <dgm:spPr/>
      <dgm:t>
        <a:bodyPr/>
        <a:lstStyle/>
        <a:p>
          <a:endParaRPr lang="en-US"/>
        </a:p>
      </dgm:t>
    </dgm:pt>
    <dgm:pt modelId="{A5B8162F-FD67-420C-9FFA-ABBBD092C80B}" type="sibTrans" cxnId="{08F11761-AA36-4414-8E66-949CE34D5C6C}">
      <dgm:prSet/>
      <dgm:spPr/>
      <dgm:t>
        <a:bodyPr/>
        <a:lstStyle/>
        <a:p>
          <a:endParaRPr lang="en-US"/>
        </a:p>
      </dgm:t>
    </dgm:pt>
    <dgm:pt modelId="{91DC7BAC-2CC3-4CA5-885A-AD2E13EAE8B6}">
      <dgm:prSet/>
      <dgm:spPr/>
      <dgm:t>
        <a:bodyPr/>
        <a:lstStyle/>
        <a:p>
          <a:r>
            <a:rPr lang="en-US"/>
            <a:t>If you plan to do your field placement for 10-12 units, Berkeley Law students must confirm with the Student Services Office that they are eligible to participate in a full-time program in terms of units, course requirements, and other academic planning issues.</a:t>
          </a:r>
        </a:p>
      </dgm:t>
    </dgm:pt>
    <dgm:pt modelId="{38FA9C6F-B990-4B68-8597-A119D033999D}" type="parTrans" cxnId="{6DDC09BE-1919-4F8E-83E1-681580DDAF82}">
      <dgm:prSet/>
      <dgm:spPr/>
      <dgm:t>
        <a:bodyPr/>
        <a:lstStyle/>
        <a:p>
          <a:endParaRPr lang="en-US"/>
        </a:p>
      </dgm:t>
    </dgm:pt>
    <dgm:pt modelId="{B0D6413A-6AEB-4280-96C0-DF600C0EE4EC}" type="sibTrans" cxnId="{6DDC09BE-1919-4F8E-83E1-681580DDAF82}">
      <dgm:prSet/>
      <dgm:spPr/>
      <dgm:t>
        <a:bodyPr/>
        <a:lstStyle/>
        <a:p>
          <a:endParaRPr lang="en-US"/>
        </a:p>
      </dgm:t>
    </dgm:pt>
    <dgm:pt modelId="{632A8D93-5C54-4E9A-B93D-268F9B86AF23}">
      <dgm:prSet/>
      <dgm:spPr/>
      <dgm:t>
        <a:bodyPr/>
        <a:lstStyle/>
        <a:p>
          <a:r>
            <a:rPr lang="en-US"/>
            <a:t>Students must confirm that they have enough externship/non-classroom units available to participate. There is an 18 unit cap on non-classroom units. Please refer to Academic Rule 3.1(c) and Rule 5. </a:t>
          </a:r>
        </a:p>
        <a:p>
          <a:r>
            <a:rPr lang="en-US"/>
            <a:t>*The 3 accompanying class units do not come out of the non-classroom units. </a:t>
          </a:r>
        </a:p>
      </dgm:t>
    </dgm:pt>
    <dgm:pt modelId="{BC08C4D8-F38A-42B8-BD16-F40EBB7A4836}" type="parTrans" cxnId="{197A60B2-36B5-4EFC-83EF-5E3FD0620A06}">
      <dgm:prSet/>
      <dgm:spPr/>
      <dgm:t>
        <a:bodyPr/>
        <a:lstStyle/>
        <a:p>
          <a:endParaRPr lang="en-US"/>
        </a:p>
      </dgm:t>
    </dgm:pt>
    <dgm:pt modelId="{148B9757-410C-470E-B10B-EC298EBBEC1E}" type="sibTrans" cxnId="{197A60B2-36B5-4EFC-83EF-5E3FD0620A06}">
      <dgm:prSet/>
      <dgm:spPr/>
      <dgm:t>
        <a:bodyPr/>
        <a:lstStyle/>
        <a:p>
          <a:endParaRPr lang="en-US"/>
        </a:p>
      </dgm:t>
    </dgm:pt>
    <dgm:pt modelId="{DE69DBDC-85B8-455B-B9A7-F07BB0378F84}" type="pres">
      <dgm:prSet presAssocID="{74110025-F447-448E-8024-B0BAC9CF5ED9}" presName="vert0" presStyleCnt="0">
        <dgm:presLayoutVars>
          <dgm:dir/>
          <dgm:animOne val="branch"/>
          <dgm:animLvl val="lvl"/>
        </dgm:presLayoutVars>
      </dgm:prSet>
      <dgm:spPr/>
    </dgm:pt>
    <dgm:pt modelId="{971231A2-C188-4BD6-8784-1EC4EF5F3258}" type="pres">
      <dgm:prSet presAssocID="{DBEAEE9C-5379-4900-B1C3-0B73BA7082D6}" presName="thickLine" presStyleLbl="alignNode1" presStyleIdx="0" presStyleCnt="3"/>
      <dgm:spPr/>
    </dgm:pt>
    <dgm:pt modelId="{7C1ECCD0-8C52-4F7E-A2D7-0B40D0FEF28B}" type="pres">
      <dgm:prSet presAssocID="{DBEAEE9C-5379-4900-B1C3-0B73BA7082D6}" presName="horz1" presStyleCnt="0"/>
      <dgm:spPr/>
    </dgm:pt>
    <dgm:pt modelId="{407F7176-4E2F-4EA5-9DED-0CF6FB61621F}" type="pres">
      <dgm:prSet presAssocID="{DBEAEE9C-5379-4900-B1C3-0B73BA7082D6}" presName="tx1" presStyleLbl="revTx" presStyleIdx="0" presStyleCnt="3"/>
      <dgm:spPr/>
    </dgm:pt>
    <dgm:pt modelId="{845FD670-1ADE-417D-8D5E-B78B28AD560D}" type="pres">
      <dgm:prSet presAssocID="{DBEAEE9C-5379-4900-B1C3-0B73BA7082D6}" presName="vert1" presStyleCnt="0"/>
      <dgm:spPr/>
    </dgm:pt>
    <dgm:pt modelId="{E4747D77-59E2-4857-9A11-0357B8C840A8}" type="pres">
      <dgm:prSet presAssocID="{91DC7BAC-2CC3-4CA5-885A-AD2E13EAE8B6}" presName="thickLine" presStyleLbl="alignNode1" presStyleIdx="1" presStyleCnt="3"/>
      <dgm:spPr/>
    </dgm:pt>
    <dgm:pt modelId="{CF07851B-43DF-4B05-B3EB-E5975094E9AF}" type="pres">
      <dgm:prSet presAssocID="{91DC7BAC-2CC3-4CA5-885A-AD2E13EAE8B6}" presName="horz1" presStyleCnt="0"/>
      <dgm:spPr/>
    </dgm:pt>
    <dgm:pt modelId="{E583C864-80AD-4A9B-B418-1A740E50221B}" type="pres">
      <dgm:prSet presAssocID="{91DC7BAC-2CC3-4CA5-885A-AD2E13EAE8B6}" presName="tx1" presStyleLbl="revTx" presStyleIdx="1" presStyleCnt="3"/>
      <dgm:spPr/>
    </dgm:pt>
    <dgm:pt modelId="{7710624C-52BC-4939-AA9A-6B353EDD845F}" type="pres">
      <dgm:prSet presAssocID="{91DC7BAC-2CC3-4CA5-885A-AD2E13EAE8B6}" presName="vert1" presStyleCnt="0"/>
      <dgm:spPr/>
    </dgm:pt>
    <dgm:pt modelId="{040689FD-CF00-4CFD-BF1B-6CDAE033A599}" type="pres">
      <dgm:prSet presAssocID="{632A8D93-5C54-4E9A-B93D-268F9B86AF23}" presName="thickLine" presStyleLbl="alignNode1" presStyleIdx="2" presStyleCnt="3"/>
      <dgm:spPr/>
    </dgm:pt>
    <dgm:pt modelId="{779D637B-ABA5-4CD6-8506-3F3C9EB38CCF}" type="pres">
      <dgm:prSet presAssocID="{632A8D93-5C54-4E9A-B93D-268F9B86AF23}" presName="horz1" presStyleCnt="0"/>
      <dgm:spPr/>
    </dgm:pt>
    <dgm:pt modelId="{7FA2F408-75D1-455C-AABF-FD03891B7160}" type="pres">
      <dgm:prSet presAssocID="{632A8D93-5C54-4E9A-B93D-268F9B86AF23}" presName="tx1" presStyleLbl="revTx" presStyleIdx="2" presStyleCnt="3"/>
      <dgm:spPr/>
    </dgm:pt>
    <dgm:pt modelId="{10C8552A-7FCF-4D55-95AE-FC1B2DB3C93E}" type="pres">
      <dgm:prSet presAssocID="{632A8D93-5C54-4E9A-B93D-268F9B86AF23}" presName="vert1" presStyleCnt="0"/>
      <dgm:spPr/>
    </dgm:pt>
  </dgm:ptLst>
  <dgm:cxnLst>
    <dgm:cxn modelId="{F8FC3114-7187-4CFA-BE17-7AAD3D83CD1C}" type="presOf" srcId="{74110025-F447-448E-8024-B0BAC9CF5ED9}" destId="{DE69DBDC-85B8-455B-B9A7-F07BB0378F84}" srcOrd="0" destOrd="0" presId="urn:microsoft.com/office/officeart/2008/layout/LinedList"/>
    <dgm:cxn modelId="{08F11761-AA36-4414-8E66-949CE34D5C6C}" srcId="{74110025-F447-448E-8024-B0BAC9CF5ED9}" destId="{DBEAEE9C-5379-4900-B1C3-0B73BA7082D6}" srcOrd="0" destOrd="0" parTransId="{5C0B3558-6245-43B1-A967-42E8965C2C1C}" sibTransId="{A5B8162F-FD67-420C-9FFA-ABBBD092C80B}"/>
    <dgm:cxn modelId="{CB6D5A88-0DBD-4EDF-B6CE-44FF9A6CAB1F}" type="presOf" srcId="{91DC7BAC-2CC3-4CA5-885A-AD2E13EAE8B6}" destId="{E583C864-80AD-4A9B-B418-1A740E50221B}" srcOrd="0" destOrd="0" presId="urn:microsoft.com/office/officeart/2008/layout/LinedList"/>
    <dgm:cxn modelId="{197A60B2-36B5-4EFC-83EF-5E3FD0620A06}" srcId="{74110025-F447-448E-8024-B0BAC9CF5ED9}" destId="{632A8D93-5C54-4E9A-B93D-268F9B86AF23}" srcOrd="2" destOrd="0" parTransId="{BC08C4D8-F38A-42B8-BD16-F40EBB7A4836}" sibTransId="{148B9757-410C-470E-B10B-EC298EBBEC1E}"/>
    <dgm:cxn modelId="{6DDC09BE-1919-4F8E-83E1-681580DDAF82}" srcId="{74110025-F447-448E-8024-B0BAC9CF5ED9}" destId="{91DC7BAC-2CC3-4CA5-885A-AD2E13EAE8B6}" srcOrd="1" destOrd="0" parTransId="{38FA9C6F-B990-4B68-8597-A119D033999D}" sibTransId="{B0D6413A-6AEB-4280-96C0-DF600C0EE4EC}"/>
    <dgm:cxn modelId="{E7D4AABE-2E01-4468-8816-95F70DAEE671}" type="presOf" srcId="{632A8D93-5C54-4E9A-B93D-268F9B86AF23}" destId="{7FA2F408-75D1-455C-AABF-FD03891B7160}" srcOrd="0" destOrd="0" presId="urn:microsoft.com/office/officeart/2008/layout/LinedList"/>
    <dgm:cxn modelId="{1F4A44E2-A793-4B32-A77F-E2A7E2F78C9D}" type="presOf" srcId="{DBEAEE9C-5379-4900-B1C3-0B73BA7082D6}" destId="{407F7176-4E2F-4EA5-9DED-0CF6FB61621F}" srcOrd="0" destOrd="0" presId="urn:microsoft.com/office/officeart/2008/layout/LinedList"/>
    <dgm:cxn modelId="{FE4D2367-1140-4340-81BF-D19C18A344C7}" type="presParOf" srcId="{DE69DBDC-85B8-455B-B9A7-F07BB0378F84}" destId="{971231A2-C188-4BD6-8784-1EC4EF5F3258}" srcOrd="0" destOrd="0" presId="urn:microsoft.com/office/officeart/2008/layout/LinedList"/>
    <dgm:cxn modelId="{BD2F1929-7570-4E3E-ABEB-13F826A0979C}" type="presParOf" srcId="{DE69DBDC-85B8-455B-B9A7-F07BB0378F84}" destId="{7C1ECCD0-8C52-4F7E-A2D7-0B40D0FEF28B}" srcOrd="1" destOrd="0" presId="urn:microsoft.com/office/officeart/2008/layout/LinedList"/>
    <dgm:cxn modelId="{C207FF1B-9D19-415A-8876-D07767B94FE8}" type="presParOf" srcId="{7C1ECCD0-8C52-4F7E-A2D7-0B40D0FEF28B}" destId="{407F7176-4E2F-4EA5-9DED-0CF6FB61621F}" srcOrd="0" destOrd="0" presId="urn:microsoft.com/office/officeart/2008/layout/LinedList"/>
    <dgm:cxn modelId="{49D31FE3-F08E-406F-A581-CF40222A78D3}" type="presParOf" srcId="{7C1ECCD0-8C52-4F7E-A2D7-0B40D0FEF28B}" destId="{845FD670-1ADE-417D-8D5E-B78B28AD560D}" srcOrd="1" destOrd="0" presId="urn:microsoft.com/office/officeart/2008/layout/LinedList"/>
    <dgm:cxn modelId="{B888408D-91B1-4B1D-887E-A16F6866DD2B}" type="presParOf" srcId="{DE69DBDC-85B8-455B-B9A7-F07BB0378F84}" destId="{E4747D77-59E2-4857-9A11-0357B8C840A8}" srcOrd="2" destOrd="0" presId="urn:microsoft.com/office/officeart/2008/layout/LinedList"/>
    <dgm:cxn modelId="{9142FF50-A95F-4C67-8ACF-E6AB61359C0D}" type="presParOf" srcId="{DE69DBDC-85B8-455B-B9A7-F07BB0378F84}" destId="{CF07851B-43DF-4B05-B3EB-E5975094E9AF}" srcOrd="3" destOrd="0" presId="urn:microsoft.com/office/officeart/2008/layout/LinedList"/>
    <dgm:cxn modelId="{E4683B90-3122-435C-8817-5B6614E76ACE}" type="presParOf" srcId="{CF07851B-43DF-4B05-B3EB-E5975094E9AF}" destId="{E583C864-80AD-4A9B-B418-1A740E50221B}" srcOrd="0" destOrd="0" presId="urn:microsoft.com/office/officeart/2008/layout/LinedList"/>
    <dgm:cxn modelId="{F56BA1BF-3267-458D-BEB4-57A52052D2B1}" type="presParOf" srcId="{CF07851B-43DF-4B05-B3EB-E5975094E9AF}" destId="{7710624C-52BC-4939-AA9A-6B353EDD845F}" srcOrd="1" destOrd="0" presId="urn:microsoft.com/office/officeart/2008/layout/LinedList"/>
    <dgm:cxn modelId="{7BDC99A6-C158-48E2-BF9C-1AC8A81836EE}" type="presParOf" srcId="{DE69DBDC-85B8-455B-B9A7-F07BB0378F84}" destId="{040689FD-CF00-4CFD-BF1B-6CDAE033A599}" srcOrd="4" destOrd="0" presId="urn:microsoft.com/office/officeart/2008/layout/LinedList"/>
    <dgm:cxn modelId="{364C993E-796E-427D-B6B8-74E8F19EBFA6}" type="presParOf" srcId="{DE69DBDC-85B8-455B-B9A7-F07BB0378F84}" destId="{779D637B-ABA5-4CD6-8506-3F3C9EB38CCF}" srcOrd="5" destOrd="0" presId="urn:microsoft.com/office/officeart/2008/layout/LinedList"/>
    <dgm:cxn modelId="{449558C4-90AB-4A8D-BAF1-3A8BD138EFD6}" type="presParOf" srcId="{779D637B-ABA5-4CD6-8506-3F3C9EB38CCF}" destId="{7FA2F408-75D1-455C-AABF-FD03891B7160}" srcOrd="0" destOrd="0" presId="urn:microsoft.com/office/officeart/2008/layout/LinedList"/>
    <dgm:cxn modelId="{ED5F70D1-3E74-476D-A97A-56FC0402CD7B}" type="presParOf" srcId="{779D637B-ABA5-4CD6-8506-3F3C9EB38CCF}" destId="{10C8552A-7FCF-4D55-95AE-FC1B2DB3C9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10025-F447-448E-8024-B0BAC9CF5ED9}" type="doc">
      <dgm:prSet loTypeId="urn:microsoft.com/office/officeart/2008/layout/LinedList" loCatId="list" qsTypeId="urn:microsoft.com/office/officeart/2005/8/quickstyle/simple4" qsCatId="simple" csTypeId="urn:microsoft.com/office/officeart/2005/8/colors/accent5_3" csCatId="accent5" phldr="1"/>
      <dgm:spPr/>
      <dgm:t>
        <a:bodyPr/>
        <a:lstStyle/>
        <a:p>
          <a:endParaRPr lang="en-US"/>
        </a:p>
      </dgm:t>
    </dgm:pt>
    <dgm:pt modelId="{DBEAEE9C-5379-4900-B1C3-0B73BA7082D6}">
      <dgm:prSet custT="1"/>
      <dgm:spPr/>
      <dgm:t>
        <a:bodyPr/>
        <a:lstStyle/>
        <a:p>
          <a:r>
            <a:rPr lang="en-US" sz="2000" dirty="0"/>
            <a:t>Hastings Law students must be in their fourth, fifth or sixth semesters of law school to participate in the Program.  </a:t>
          </a:r>
        </a:p>
      </dgm:t>
    </dgm:pt>
    <dgm:pt modelId="{5C0B3558-6245-43B1-A967-42E8965C2C1C}" type="parTrans" cxnId="{08F11761-AA36-4414-8E66-949CE34D5C6C}">
      <dgm:prSet/>
      <dgm:spPr/>
      <dgm:t>
        <a:bodyPr/>
        <a:lstStyle/>
        <a:p>
          <a:endParaRPr lang="en-US"/>
        </a:p>
      </dgm:t>
    </dgm:pt>
    <dgm:pt modelId="{A5B8162F-FD67-420C-9FFA-ABBBD092C80B}" type="sibTrans" cxnId="{08F11761-AA36-4414-8E66-949CE34D5C6C}">
      <dgm:prSet/>
      <dgm:spPr/>
      <dgm:t>
        <a:bodyPr/>
        <a:lstStyle/>
        <a:p>
          <a:endParaRPr lang="en-US"/>
        </a:p>
      </dgm:t>
    </dgm:pt>
    <dgm:pt modelId="{91DC7BAC-2CC3-4CA5-885A-AD2E13EAE8B6}">
      <dgm:prSet custT="1"/>
      <dgm:spPr/>
      <dgm:t>
        <a:bodyPr/>
        <a:lstStyle/>
        <a:p>
          <a:r>
            <a:rPr lang="en-US" sz="2000" dirty="0">
              <a:solidFill>
                <a:schemeClr val="tx1">
                  <a:lumMod val="95000"/>
                </a:schemeClr>
              </a:solidFill>
            </a:rPr>
            <a:t>Hastings students must confirm eligibility with the Associate Dean for Experiential Learning in terms of units, course requirements, and other academic planning issues. </a:t>
          </a:r>
        </a:p>
        <a:p>
          <a:r>
            <a:rPr lang="en-US" sz="2000" dirty="0">
              <a:solidFill>
                <a:schemeClr val="tx1">
                  <a:lumMod val="95000"/>
                </a:schemeClr>
              </a:solidFill>
            </a:rPr>
            <a:t>The 3 unit seminar, “Law and Lawyering in the Nation’s Capital” and the fieldwork are each graded CR/NC.</a:t>
          </a:r>
          <a:endParaRPr lang="en-US" sz="2000" dirty="0"/>
        </a:p>
      </dgm:t>
    </dgm:pt>
    <dgm:pt modelId="{38FA9C6F-B990-4B68-8597-A119D033999D}" type="parTrans" cxnId="{6DDC09BE-1919-4F8E-83E1-681580DDAF82}">
      <dgm:prSet/>
      <dgm:spPr/>
      <dgm:t>
        <a:bodyPr/>
        <a:lstStyle/>
        <a:p>
          <a:endParaRPr lang="en-US"/>
        </a:p>
      </dgm:t>
    </dgm:pt>
    <dgm:pt modelId="{B0D6413A-6AEB-4280-96C0-DF600C0EE4EC}" type="sibTrans" cxnId="{6DDC09BE-1919-4F8E-83E1-681580DDAF82}">
      <dgm:prSet/>
      <dgm:spPr/>
      <dgm:t>
        <a:bodyPr/>
        <a:lstStyle/>
        <a:p>
          <a:endParaRPr lang="en-US"/>
        </a:p>
      </dgm:t>
    </dgm:pt>
    <dgm:pt modelId="{632A8D93-5C54-4E9A-B93D-268F9B86AF23}">
      <dgm:prSet custT="1"/>
      <dgm:spPr/>
      <dgm:t>
        <a:bodyPr/>
        <a:lstStyle/>
        <a:p>
          <a:r>
            <a:rPr lang="en-US" sz="2000">
              <a:solidFill>
                <a:schemeClr val="tx1">
                  <a:lumMod val="95000"/>
                </a:schemeClr>
              </a:solidFill>
            </a:rPr>
            <a:t>Students must confirm that they have enough non-classroom units available to participate.  There is a 20 unit cap on non-classroom units (independent study, TA, RA, competition team, journal, note, non-class or fieldwork portion of clinics and externships); please refer to Academic Reg. 1203.</a:t>
          </a:r>
          <a:endParaRPr lang="en-US" sz="2000"/>
        </a:p>
      </dgm:t>
    </dgm:pt>
    <dgm:pt modelId="{BC08C4D8-F38A-42B8-BD16-F40EBB7A4836}" type="parTrans" cxnId="{197A60B2-36B5-4EFC-83EF-5E3FD0620A06}">
      <dgm:prSet/>
      <dgm:spPr/>
      <dgm:t>
        <a:bodyPr/>
        <a:lstStyle/>
        <a:p>
          <a:endParaRPr lang="en-US"/>
        </a:p>
      </dgm:t>
    </dgm:pt>
    <dgm:pt modelId="{148B9757-410C-470E-B10B-EC298EBBEC1E}" type="sibTrans" cxnId="{197A60B2-36B5-4EFC-83EF-5E3FD0620A06}">
      <dgm:prSet/>
      <dgm:spPr/>
      <dgm:t>
        <a:bodyPr/>
        <a:lstStyle/>
        <a:p>
          <a:endParaRPr lang="en-US"/>
        </a:p>
      </dgm:t>
    </dgm:pt>
    <dgm:pt modelId="{DE69DBDC-85B8-455B-B9A7-F07BB0378F84}" type="pres">
      <dgm:prSet presAssocID="{74110025-F447-448E-8024-B0BAC9CF5ED9}" presName="vert0" presStyleCnt="0">
        <dgm:presLayoutVars>
          <dgm:dir/>
          <dgm:animOne val="branch"/>
          <dgm:animLvl val="lvl"/>
        </dgm:presLayoutVars>
      </dgm:prSet>
      <dgm:spPr/>
    </dgm:pt>
    <dgm:pt modelId="{971231A2-C188-4BD6-8784-1EC4EF5F3258}" type="pres">
      <dgm:prSet presAssocID="{DBEAEE9C-5379-4900-B1C3-0B73BA7082D6}" presName="thickLine" presStyleLbl="alignNode1" presStyleIdx="0" presStyleCnt="3"/>
      <dgm:spPr/>
    </dgm:pt>
    <dgm:pt modelId="{7C1ECCD0-8C52-4F7E-A2D7-0B40D0FEF28B}" type="pres">
      <dgm:prSet presAssocID="{DBEAEE9C-5379-4900-B1C3-0B73BA7082D6}" presName="horz1" presStyleCnt="0"/>
      <dgm:spPr/>
    </dgm:pt>
    <dgm:pt modelId="{407F7176-4E2F-4EA5-9DED-0CF6FB61621F}" type="pres">
      <dgm:prSet presAssocID="{DBEAEE9C-5379-4900-B1C3-0B73BA7082D6}" presName="tx1" presStyleLbl="revTx" presStyleIdx="0" presStyleCnt="3"/>
      <dgm:spPr/>
    </dgm:pt>
    <dgm:pt modelId="{845FD670-1ADE-417D-8D5E-B78B28AD560D}" type="pres">
      <dgm:prSet presAssocID="{DBEAEE9C-5379-4900-B1C3-0B73BA7082D6}" presName="vert1" presStyleCnt="0"/>
      <dgm:spPr/>
    </dgm:pt>
    <dgm:pt modelId="{E4747D77-59E2-4857-9A11-0357B8C840A8}" type="pres">
      <dgm:prSet presAssocID="{91DC7BAC-2CC3-4CA5-885A-AD2E13EAE8B6}" presName="thickLine" presStyleLbl="alignNode1" presStyleIdx="1" presStyleCnt="3"/>
      <dgm:spPr/>
    </dgm:pt>
    <dgm:pt modelId="{CF07851B-43DF-4B05-B3EB-E5975094E9AF}" type="pres">
      <dgm:prSet presAssocID="{91DC7BAC-2CC3-4CA5-885A-AD2E13EAE8B6}" presName="horz1" presStyleCnt="0"/>
      <dgm:spPr/>
    </dgm:pt>
    <dgm:pt modelId="{E583C864-80AD-4A9B-B418-1A740E50221B}" type="pres">
      <dgm:prSet presAssocID="{91DC7BAC-2CC3-4CA5-885A-AD2E13EAE8B6}" presName="tx1" presStyleLbl="revTx" presStyleIdx="1" presStyleCnt="3" custScaleY="163086"/>
      <dgm:spPr/>
    </dgm:pt>
    <dgm:pt modelId="{7710624C-52BC-4939-AA9A-6B353EDD845F}" type="pres">
      <dgm:prSet presAssocID="{91DC7BAC-2CC3-4CA5-885A-AD2E13EAE8B6}" presName="vert1" presStyleCnt="0"/>
      <dgm:spPr/>
    </dgm:pt>
    <dgm:pt modelId="{040689FD-CF00-4CFD-BF1B-6CDAE033A599}" type="pres">
      <dgm:prSet presAssocID="{632A8D93-5C54-4E9A-B93D-268F9B86AF23}" presName="thickLine" presStyleLbl="alignNode1" presStyleIdx="2" presStyleCnt="3"/>
      <dgm:spPr/>
    </dgm:pt>
    <dgm:pt modelId="{779D637B-ABA5-4CD6-8506-3F3C9EB38CCF}" type="pres">
      <dgm:prSet presAssocID="{632A8D93-5C54-4E9A-B93D-268F9B86AF23}" presName="horz1" presStyleCnt="0"/>
      <dgm:spPr/>
    </dgm:pt>
    <dgm:pt modelId="{7FA2F408-75D1-455C-AABF-FD03891B7160}" type="pres">
      <dgm:prSet presAssocID="{632A8D93-5C54-4E9A-B93D-268F9B86AF23}" presName="tx1" presStyleLbl="revTx" presStyleIdx="2" presStyleCnt="3"/>
      <dgm:spPr/>
    </dgm:pt>
    <dgm:pt modelId="{10C8552A-7FCF-4D55-95AE-FC1B2DB3C93E}" type="pres">
      <dgm:prSet presAssocID="{632A8D93-5C54-4E9A-B93D-268F9B86AF23}" presName="vert1" presStyleCnt="0"/>
      <dgm:spPr/>
    </dgm:pt>
  </dgm:ptLst>
  <dgm:cxnLst>
    <dgm:cxn modelId="{F8FC3114-7187-4CFA-BE17-7AAD3D83CD1C}" type="presOf" srcId="{74110025-F447-448E-8024-B0BAC9CF5ED9}" destId="{DE69DBDC-85B8-455B-B9A7-F07BB0378F84}" srcOrd="0" destOrd="0" presId="urn:microsoft.com/office/officeart/2008/layout/LinedList"/>
    <dgm:cxn modelId="{08F11761-AA36-4414-8E66-949CE34D5C6C}" srcId="{74110025-F447-448E-8024-B0BAC9CF5ED9}" destId="{DBEAEE9C-5379-4900-B1C3-0B73BA7082D6}" srcOrd="0" destOrd="0" parTransId="{5C0B3558-6245-43B1-A967-42E8965C2C1C}" sibTransId="{A5B8162F-FD67-420C-9FFA-ABBBD092C80B}"/>
    <dgm:cxn modelId="{CB6D5A88-0DBD-4EDF-B6CE-44FF9A6CAB1F}" type="presOf" srcId="{91DC7BAC-2CC3-4CA5-885A-AD2E13EAE8B6}" destId="{E583C864-80AD-4A9B-B418-1A740E50221B}" srcOrd="0" destOrd="0" presId="urn:microsoft.com/office/officeart/2008/layout/LinedList"/>
    <dgm:cxn modelId="{197A60B2-36B5-4EFC-83EF-5E3FD0620A06}" srcId="{74110025-F447-448E-8024-B0BAC9CF5ED9}" destId="{632A8D93-5C54-4E9A-B93D-268F9B86AF23}" srcOrd="2" destOrd="0" parTransId="{BC08C4D8-F38A-42B8-BD16-F40EBB7A4836}" sibTransId="{148B9757-410C-470E-B10B-EC298EBBEC1E}"/>
    <dgm:cxn modelId="{6DDC09BE-1919-4F8E-83E1-681580DDAF82}" srcId="{74110025-F447-448E-8024-B0BAC9CF5ED9}" destId="{91DC7BAC-2CC3-4CA5-885A-AD2E13EAE8B6}" srcOrd="1" destOrd="0" parTransId="{38FA9C6F-B990-4B68-8597-A119D033999D}" sibTransId="{B0D6413A-6AEB-4280-96C0-DF600C0EE4EC}"/>
    <dgm:cxn modelId="{E7D4AABE-2E01-4468-8816-95F70DAEE671}" type="presOf" srcId="{632A8D93-5C54-4E9A-B93D-268F9B86AF23}" destId="{7FA2F408-75D1-455C-AABF-FD03891B7160}" srcOrd="0" destOrd="0" presId="urn:microsoft.com/office/officeart/2008/layout/LinedList"/>
    <dgm:cxn modelId="{1F4A44E2-A793-4B32-A77F-E2A7E2F78C9D}" type="presOf" srcId="{DBEAEE9C-5379-4900-B1C3-0B73BA7082D6}" destId="{407F7176-4E2F-4EA5-9DED-0CF6FB61621F}" srcOrd="0" destOrd="0" presId="urn:microsoft.com/office/officeart/2008/layout/LinedList"/>
    <dgm:cxn modelId="{FE4D2367-1140-4340-81BF-D19C18A344C7}" type="presParOf" srcId="{DE69DBDC-85B8-455B-B9A7-F07BB0378F84}" destId="{971231A2-C188-4BD6-8784-1EC4EF5F3258}" srcOrd="0" destOrd="0" presId="urn:microsoft.com/office/officeart/2008/layout/LinedList"/>
    <dgm:cxn modelId="{BD2F1929-7570-4E3E-ABEB-13F826A0979C}" type="presParOf" srcId="{DE69DBDC-85B8-455B-B9A7-F07BB0378F84}" destId="{7C1ECCD0-8C52-4F7E-A2D7-0B40D0FEF28B}" srcOrd="1" destOrd="0" presId="urn:microsoft.com/office/officeart/2008/layout/LinedList"/>
    <dgm:cxn modelId="{C207FF1B-9D19-415A-8876-D07767B94FE8}" type="presParOf" srcId="{7C1ECCD0-8C52-4F7E-A2D7-0B40D0FEF28B}" destId="{407F7176-4E2F-4EA5-9DED-0CF6FB61621F}" srcOrd="0" destOrd="0" presId="urn:microsoft.com/office/officeart/2008/layout/LinedList"/>
    <dgm:cxn modelId="{49D31FE3-F08E-406F-A581-CF40222A78D3}" type="presParOf" srcId="{7C1ECCD0-8C52-4F7E-A2D7-0B40D0FEF28B}" destId="{845FD670-1ADE-417D-8D5E-B78B28AD560D}" srcOrd="1" destOrd="0" presId="urn:microsoft.com/office/officeart/2008/layout/LinedList"/>
    <dgm:cxn modelId="{B888408D-91B1-4B1D-887E-A16F6866DD2B}" type="presParOf" srcId="{DE69DBDC-85B8-455B-B9A7-F07BB0378F84}" destId="{E4747D77-59E2-4857-9A11-0357B8C840A8}" srcOrd="2" destOrd="0" presId="urn:microsoft.com/office/officeart/2008/layout/LinedList"/>
    <dgm:cxn modelId="{9142FF50-A95F-4C67-8ACF-E6AB61359C0D}" type="presParOf" srcId="{DE69DBDC-85B8-455B-B9A7-F07BB0378F84}" destId="{CF07851B-43DF-4B05-B3EB-E5975094E9AF}" srcOrd="3" destOrd="0" presId="urn:microsoft.com/office/officeart/2008/layout/LinedList"/>
    <dgm:cxn modelId="{E4683B90-3122-435C-8817-5B6614E76ACE}" type="presParOf" srcId="{CF07851B-43DF-4B05-B3EB-E5975094E9AF}" destId="{E583C864-80AD-4A9B-B418-1A740E50221B}" srcOrd="0" destOrd="0" presId="urn:microsoft.com/office/officeart/2008/layout/LinedList"/>
    <dgm:cxn modelId="{F56BA1BF-3267-458D-BEB4-57A52052D2B1}" type="presParOf" srcId="{CF07851B-43DF-4B05-B3EB-E5975094E9AF}" destId="{7710624C-52BC-4939-AA9A-6B353EDD845F}" srcOrd="1" destOrd="0" presId="urn:microsoft.com/office/officeart/2008/layout/LinedList"/>
    <dgm:cxn modelId="{7BDC99A6-C158-48E2-BF9C-1AC8A81836EE}" type="presParOf" srcId="{DE69DBDC-85B8-455B-B9A7-F07BB0378F84}" destId="{040689FD-CF00-4CFD-BF1B-6CDAE033A599}" srcOrd="4" destOrd="0" presId="urn:microsoft.com/office/officeart/2008/layout/LinedList"/>
    <dgm:cxn modelId="{364C993E-796E-427D-B6B8-74E8F19EBFA6}" type="presParOf" srcId="{DE69DBDC-85B8-455B-B9A7-F07BB0378F84}" destId="{779D637B-ABA5-4CD6-8506-3F3C9EB38CCF}" srcOrd="5" destOrd="0" presId="urn:microsoft.com/office/officeart/2008/layout/LinedList"/>
    <dgm:cxn modelId="{449558C4-90AB-4A8D-BAF1-3A8BD138EFD6}" type="presParOf" srcId="{779D637B-ABA5-4CD6-8506-3F3C9EB38CCF}" destId="{7FA2F408-75D1-455C-AABF-FD03891B7160}" srcOrd="0" destOrd="0" presId="urn:microsoft.com/office/officeart/2008/layout/LinedList"/>
    <dgm:cxn modelId="{ED5F70D1-3E74-476D-A97A-56FC0402CD7B}" type="presParOf" srcId="{779D637B-ABA5-4CD6-8506-3F3C9EB38CCF}" destId="{10C8552A-7FCF-4D55-95AE-FC1B2DB3C9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10025-F447-448E-8024-B0BAC9CF5ED9}" type="doc">
      <dgm:prSet loTypeId="urn:microsoft.com/office/officeart/2008/layout/LinedList" loCatId="list" qsTypeId="urn:microsoft.com/office/officeart/2005/8/quickstyle/simple4" qsCatId="simple" csTypeId="urn:microsoft.com/office/officeart/2005/8/colors/accent5_3" csCatId="accent5" phldr="1"/>
      <dgm:spPr/>
      <dgm:t>
        <a:bodyPr/>
        <a:lstStyle/>
        <a:p>
          <a:endParaRPr lang="en-US"/>
        </a:p>
      </dgm:t>
    </dgm:pt>
    <dgm:pt modelId="{DBEAEE9C-5379-4900-B1C3-0B73BA7082D6}">
      <dgm:prSet custT="1"/>
      <dgm:spPr/>
      <dgm:t>
        <a:bodyPr/>
        <a:lstStyle/>
        <a:p>
          <a:r>
            <a:rPr lang="en-US" sz="1800"/>
            <a:t>Davis Law students must be in their fourth, fifth or sixth semesters of law school to participate in the Program.  </a:t>
          </a:r>
        </a:p>
      </dgm:t>
    </dgm:pt>
    <dgm:pt modelId="{5C0B3558-6245-43B1-A967-42E8965C2C1C}" type="parTrans" cxnId="{08F11761-AA36-4414-8E66-949CE34D5C6C}">
      <dgm:prSet/>
      <dgm:spPr/>
      <dgm:t>
        <a:bodyPr/>
        <a:lstStyle/>
        <a:p>
          <a:endParaRPr lang="en-US"/>
        </a:p>
      </dgm:t>
    </dgm:pt>
    <dgm:pt modelId="{A5B8162F-FD67-420C-9FFA-ABBBD092C80B}" type="sibTrans" cxnId="{08F11761-AA36-4414-8E66-949CE34D5C6C}">
      <dgm:prSet/>
      <dgm:spPr/>
      <dgm:t>
        <a:bodyPr/>
        <a:lstStyle/>
        <a:p>
          <a:endParaRPr lang="en-US"/>
        </a:p>
      </dgm:t>
    </dgm:pt>
    <dgm:pt modelId="{91DC7BAC-2CC3-4CA5-885A-AD2E13EAE8B6}">
      <dgm:prSet custT="1"/>
      <dgm:spPr/>
      <dgm:t>
        <a:bodyPr/>
        <a:lstStyle/>
        <a:p>
          <a:pPr>
            <a:buFont typeface="Calibri" panose="020F0502020204030204" pitchFamily="34" charset="0"/>
            <a:buChar char="•"/>
          </a:pPr>
          <a:r>
            <a:rPr lang="en-US" sz="1800"/>
            <a:t>UC Davis Law students must check their unofficial transcripts and are encouraged to meet with the Dean of Students to confirm that they are eligible to participate in the program in terms of units, course requirements and other academic planning issues.</a:t>
          </a:r>
        </a:p>
      </dgm:t>
    </dgm:pt>
    <dgm:pt modelId="{38FA9C6F-B990-4B68-8597-A119D033999D}" type="parTrans" cxnId="{6DDC09BE-1919-4F8E-83E1-681580DDAF82}">
      <dgm:prSet/>
      <dgm:spPr/>
      <dgm:t>
        <a:bodyPr/>
        <a:lstStyle/>
        <a:p>
          <a:endParaRPr lang="en-US"/>
        </a:p>
      </dgm:t>
    </dgm:pt>
    <dgm:pt modelId="{B0D6413A-6AEB-4280-96C0-DF600C0EE4EC}" type="sibTrans" cxnId="{6DDC09BE-1919-4F8E-83E1-681580DDAF82}">
      <dgm:prSet/>
      <dgm:spPr/>
      <dgm:t>
        <a:bodyPr/>
        <a:lstStyle/>
        <a:p>
          <a:endParaRPr lang="en-US"/>
        </a:p>
      </dgm:t>
    </dgm:pt>
    <dgm:pt modelId="{632A8D93-5C54-4E9A-B93D-268F9B86AF23}">
      <dgm:prSet custT="1"/>
      <dgm:spPr/>
      <dgm:t>
        <a:bodyPr/>
        <a:lstStyle/>
        <a:p>
          <a:r>
            <a:rPr lang="en-US" sz="1800">
              <a:solidFill>
                <a:schemeClr val="tx1">
                  <a:lumMod val="95000"/>
                </a:schemeClr>
              </a:solidFill>
            </a:rPr>
            <a:t>UC Davis Law Students must confirm that they have enough externship/clinical units to participate. No more than 16 units of courses (up to 20 units with permission) numbered 400 or above (including the UCDC externship) and non-law courses at any UC may be taken for credit towards King Hall J.D. See Regulation 1.4(B)(3). No more than 14 of these units may be taken in externships, including the UCDC externship. See Regulation.  Note that the 3 unit seminar, “Law and Lawyering in the Nation’s Capital” is a graded course and is </a:t>
          </a:r>
          <a:r>
            <a:rPr lang="en-US" sz="1800" u="sng">
              <a:solidFill>
                <a:schemeClr val="tx1">
                  <a:lumMod val="95000"/>
                </a:schemeClr>
              </a:solidFill>
            </a:rPr>
            <a:t>not</a:t>
          </a:r>
          <a:r>
            <a:rPr lang="en-US" sz="1800">
              <a:solidFill>
                <a:schemeClr val="tx1">
                  <a:lumMod val="95000"/>
                </a:schemeClr>
              </a:solidFill>
            </a:rPr>
            <a:t> included in the calculations of Regulation 1.4(B).</a:t>
          </a:r>
          <a:endParaRPr lang="en-US" sz="1800"/>
        </a:p>
      </dgm:t>
    </dgm:pt>
    <dgm:pt modelId="{BC08C4D8-F38A-42B8-BD16-F40EBB7A4836}" type="parTrans" cxnId="{197A60B2-36B5-4EFC-83EF-5E3FD0620A06}">
      <dgm:prSet/>
      <dgm:spPr/>
      <dgm:t>
        <a:bodyPr/>
        <a:lstStyle/>
        <a:p>
          <a:endParaRPr lang="en-US"/>
        </a:p>
      </dgm:t>
    </dgm:pt>
    <dgm:pt modelId="{148B9757-410C-470E-B10B-EC298EBBEC1E}" type="sibTrans" cxnId="{197A60B2-36B5-4EFC-83EF-5E3FD0620A06}">
      <dgm:prSet/>
      <dgm:spPr/>
      <dgm:t>
        <a:bodyPr/>
        <a:lstStyle/>
        <a:p>
          <a:endParaRPr lang="en-US"/>
        </a:p>
      </dgm:t>
    </dgm:pt>
    <dgm:pt modelId="{DE69DBDC-85B8-455B-B9A7-F07BB0378F84}" type="pres">
      <dgm:prSet presAssocID="{74110025-F447-448E-8024-B0BAC9CF5ED9}" presName="vert0" presStyleCnt="0">
        <dgm:presLayoutVars>
          <dgm:dir/>
          <dgm:animOne val="branch"/>
          <dgm:animLvl val="lvl"/>
        </dgm:presLayoutVars>
      </dgm:prSet>
      <dgm:spPr/>
    </dgm:pt>
    <dgm:pt modelId="{971231A2-C188-4BD6-8784-1EC4EF5F3258}" type="pres">
      <dgm:prSet presAssocID="{DBEAEE9C-5379-4900-B1C3-0B73BA7082D6}" presName="thickLine" presStyleLbl="alignNode1" presStyleIdx="0" presStyleCnt="3"/>
      <dgm:spPr/>
    </dgm:pt>
    <dgm:pt modelId="{7C1ECCD0-8C52-4F7E-A2D7-0B40D0FEF28B}" type="pres">
      <dgm:prSet presAssocID="{DBEAEE9C-5379-4900-B1C3-0B73BA7082D6}" presName="horz1" presStyleCnt="0"/>
      <dgm:spPr/>
    </dgm:pt>
    <dgm:pt modelId="{407F7176-4E2F-4EA5-9DED-0CF6FB61621F}" type="pres">
      <dgm:prSet presAssocID="{DBEAEE9C-5379-4900-B1C3-0B73BA7082D6}" presName="tx1" presStyleLbl="revTx" presStyleIdx="0" presStyleCnt="3"/>
      <dgm:spPr/>
    </dgm:pt>
    <dgm:pt modelId="{845FD670-1ADE-417D-8D5E-B78B28AD560D}" type="pres">
      <dgm:prSet presAssocID="{DBEAEE9C-5379-4900-B1C3-0B73BA7082D6}" presName="vert1" presStyleCnt="0"/>
      <dgm:spPr/>
    </dgm:pt>
    <dgm:pt modelId="{E4747D77-59E2-4857-9A11-0357B8C840A8}" type="pres">
      <dgm:prSet presAssocID="{91DC7BAC-2CC3-4CA5-885A-AD2E13EAE8B6}" presName="thickLine" presStyleLbl="alignNode1" presStyleIdx="1" presStyleCnt="3"/>
      <dgm:spPr/>
    </dgm:pt>
    <dgm:pt modelId="{CF07851B-43DF-4B05-B3EB-E5975094E9AF}" type="pres">
      <dgm:prSet presAssocID="{91DC7BAC-2CC3-4CA5-885A-AD2E13EAE8B6}" presName="horz1" presStyleCnt="0"/>
      <dgm:spPr/>
    </dgm:pt>
    <dgm:pt modelId="{E583C864-80AD-4A9B-B418-1A740E50221B}" type="pres">
      <dgm:prSet presAssocID="{91DC7BAC-2CC3-4CA5-885A-AD2E13EAE8B6}" presName="tx1" presStyleLbl="revTx" presStyleIdx="1" presStyleCnt="3" custScaleY="160146"/>
      <dgm:spPr/>
    </dgm:pt>
    <dgm:pt modelId="{7710624C-52BC-4939-AA9A-6B353EDD845F}" type="pres">
      <dgm:prSet presAssocID="{91DC7BAC-2CC3-4CA5-885A-AD2E13EAE8B6}" presName="vert1" presStyleCnt="0"/>
      <dgm:spPr/>
    </dgm:pt>
    <dgm:pt modelId="{040689FD-CF00-4CFD-BF1B-6CDAE033A599}" type="pres">
      <dgm:prSet presAssocID="{632A8D93-5C54-4E9A-B93D-268F9B86AF23}" presName="thickLine" presStyleLbl="alignNode1" presStyleIdx="2" presStyleCnt="3"/>
      <dgm:spPr/>
    </dgm:pt>
    <dgm:pt modelId="{779D637B-ABA5-4CD6-8506-3F3C9EB38CCF}" type="pres">
      <dgm:prSet presAssocID="{632A8D93-5C54-4E9A-B93D-268F9B86AF23}" presName="horz1" presStyleCnt="0"/>
      <dgm:spPr/>
    </dgm:pt>
    <dgm:pt modelId="{7FA2F408-75D1-455C-AABF-FD03891B7160}" type="pres">
      <dgm:prSet presAssocID="{632A8D93-5C54-4E9A-B93D-268F9B86AF23}" presName="tx1" presStyleLbl="revTx" presStyleIdx="2" presStyleCnt="3" custScaleY="212163"/>
      <dgm:spPr/>
    </dgm:pt>
    <dgm:pt modelId="{10C8552A-7FCF-4D55-95AE-FC1B2DB3C93E}" type="pres">
      <dgm:prSet presAssocID="{632A8D93-5C54-4E9A-B93D-268F9B86AF23}" presName="vert1" presStyleCnt="0"/>
      <dgm:spPr/>
    </dgm:pt>
  </dgm:ptLst>
  <dgm:cxnLst>
    <dgm:cxn modelId="{F8FC3114-7187-4CFA-BE17-7AAD3D83CD1C}" type="presOf" srcId="{74110025-F447-448E-8024-B0BAC9CF5ED9}" destId="{DE69DBDC-85B8-455B-B9A7-F07BB0378F84}" srcOrd="0" destOrd="0" presId="urn:microsoft.com/office/officeart/2008/layout/LinedList"/>
    <dgm:cxn modelId="{08F11761-AA36-4414-8E66-949CE34D5C6C}" srcId="{74110025-F447-448E-8024-B0BAC9CF5ED9}" destId="{DBEAEE9C-5379-4900-B1C3-0B73BA7082D6}" srcOrd="0" destOrd="0" parTransId="{5C0B3558-6245-43B1-A967-42E8965C2C1C}" sibTransId="{A5B8162F-FD67-420C-9FFA-ABBBD092C80B}"/>
    <dgm:cxn modelId="{CB6D5A88-0DBD-4EDF-B6CE-44FF9A6CAB1F}" type="presOf" srcId="{91DC7BAC-2CC3-4CA5-885A-AD2E13EAE8B6}" destId="{E583C864-80AD-4A9B-B418-1A740E50221B}" srcOrd="0" destOrd="0" presId="urn:microsoft.com/office/officeart/2008/layout/LinedList"/>
    <dgm:cxn modelId="{197A60B2-36B5-4EFC-83EF-5E3FD0620A06}" srcId="{74110025-F447-448E-8024-B0BAC9CF5ED9}" destId="{632A8D93-5C54-4E9A-B93D-268F9B86AF23}" srcOrd="2" destOrd="0" parTransId="{BC08C4D8-F38A-42B8-BD16-F40EBB7A4836}" sibTransId="{148B9757-410C-470E-B10B-EC298EBBEC1E}"/>
    <dgm:cxn modelId="{6DDC09BE-1919-4F8E-83E1-681580DDAF82}" srcId="{74110025-F447-448E-8024-B0BAC9CF5ED9}" destId="{91DC7BAC-2CC3-4CA5-885A-AD2E13EAE8B6}" srcOrd="1" destOrd="0" parTransId="{38FA9C6F-B990-4B68-8597-A119D033999D}" sibTransId="{B0D6413A-6AEB-4280-96C0-DF600C0EE4EC}"/>
    <dgm:cxn modelId="{E7D4AABE-2E01-4468-8816-95F70DAEE671}" type="presOf" srcId="{632A8D93-5C54-4E9A-B93D-268F9B86AF23}" destId="{7FA2F408-75D1-455C-AABF-FD03891B7160}" srcOrd="0" destOrd="0" presId="urn:microsoft.com/office/officeart/2008/layout/LinedList"/>
    <dgm:cxn modelId="{1F4A44E2-A793-4B32-A77F-E2A7E2F78C9D}" type="presOf" srcId="{DBEAEE9C-5379-4900-B1C3-0B73BA7082D6}" destId="{407F7176-4E2F-4EA5-9DED-0CF6FB61621F}" srcOrd="0" destOrd="0" presId="urn:microsoft.com/office/officeart/2008/layout/LinedList"/>
    <dgm:cxn modelId="{FE4D2367-1140-4340-81BF-D19C18A344C7}" type="presParOf" srcId="{DE69DBDC-85B8-455B-B9A7-F07BB0378F84}" destId="{971231A2-C188-4BD6-8784-1EC4EF5F3258}" srcOrd="0" destOrd="0" presId="urn:microsoft.com/office/officeart/2008/layout/LinedList"/>
    <dgm:cxn modelId="{BD2F1929-7570-4E3E-ABEB-13F826A0979C}" type="presParOf" srcId="{DE69DBDC-85B8-455B-B9A7-F07BB0378F84}" destId="{7C1ECCD0-8C52-4F7E-A2D7-0B40D0FEF28B}" srcOrd="1" destOrd="0" presId="urn:microsoft.com/office/officeart/2008/layout/LinedList"/>
    <dgm:cxn modelId="{C207FF1B-9D19-415A-8876-D07767B94FE8}" type="presParOf" srcId="{7C1ECCD0-8C52-4F7E-A2D7-0B40D0FEF28B}" destId="{407F7176-4E2F-4EA5-9DED-0CF6FB61621F}" srcOrd="0" destOrd="0" presId="urn:microsoft.com/office/officeart/2008/layout/LinedList"/>
    <dgm:cxn modelId="{49D31FE3-F08E-406F-A581-CF40222A78D3}" type="presParOf" srcId="{7C1ECCD0-8C52-4F7E-A2D7-0B40D0FEF28B}" destId="{845FD670-1ADE-417D-8D5E-B78B28AD560D}" srcOrd="1" destOrd="0" presId="urn:microsoft.com/office/officeart/2008/layout/LinedList"/>
    <dgm:cxn modelId="{B888408D-91B1-4B1D-887E-A16F6866DD2B}" type="presParOf" srcId="{DE69DBDC-85B8-455B-B9A7-F07BB0378F84}" destId="{E4747D77-59E2-4857-9A11-0357B8C840A8}" srcOrd="2" destOrd="0" presId="urn:microsoft.com/office/officeart/2008/layout/LinedList"/>
    <dgm:cxn modelId="{9142FF50-A95F-4C67-8ACF-E6AB61359C0D}" type="presParOf" srcId="{DE69DBDC-85B8-455B-B9A7-F07BB0378F84}" destId="{CF07851B-43DF-4B05-B3EB-E5975094E9AF}" srcOrd="3" destOrd="0" presId="urn:microsoft.com/office/officeart/2008/layout/LinedList"/>
    <dgm:cxn modelId="{E4683B90-3122-435C-8817-5B6614E76ACE}" type="presParOf" srcId="{CF07851B-43DF-4B05-B3EB-E5975094E9AF}" destId="{E583C864-80AD-4A9B-B418-1A740E50221B}" srcOrd="0" destOrd="0" presId="urn:microsoft.com/office/officeart/2008/layout/LinedList"/>
    <dgm:cxn modelId="{F56BA1BF-3267-458D-BEB4-57A52052D2B1}" type="presParOf" srcId="{CF07851B-43DF-4B05-B3EB-E5975094E9AF}" destId="{7710624C-52BC-4939-AA9A-6B353EDD845F}" srcOrd="1" destOrd="0" presId="urn:microsoft.com/office/officeart/2008/layout/LinedList"/>
    <dgm:cxn modelId="{7BDC99A6-C158-48E2-BF9C-1AC8A81836EE}" type="presParOf" srcId="{DE69DBDC-85B8-455B-B9A7-F07BB0378F84}" destId="{040689FD-CF00-4CFD-BF1B-6CDAE033A599}" srcOrd="4" destOrd="0" presId="urn:microsoft.com/office/officeart/2008/layout/LinedList"/>
    <dgm:cxn modelId="{364C993E-796E-427D-B6B8-74E8F19EBFA6}" type="presParOf" srcId="{DE69DBDC-85B8-455B-B9A7-F07BB0378F84}" destId="{779D637B-ABA5-4CD6-8506-3F3C9EB38CCF}" srcOrd="5" destOrd="0" presId="urn:microsoft.com/office/officeart/2008/layout/LinedList"/>
    <dgm:cxn modelId="{449558C4-90AB-4A8D-BAF1-3A8BD138EFD6}" type="presParOf" srcId="{779D637B-ABA5-4CD6-8506-3F3C9EB38CCF}" destId="{7FA2F408-75D1-455C-AABF-FD03891B7160}" srcOrd="0" destOrd="0" presId="urn:microsoft.com/office/officeart/2008/layout/LinedList"/>
    <dgm:cxn modelId="{ED5F70D1-3E74-476D-A97A-56FC0402CD7B}" type="presParOf" srcId="{779D637B-ABA5-4CD6-8506-3F3C9EB38CCF}" destId="{10C8552A-7FCF-4D55-95AE-FC1B2DB3C9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110025-F447-448E-8024-B0BAC9CF5ED9}" type="doc">
      <dgm:prSet loTypeId="urn:microsoft.com/office/officeart/2008/layout/LinedList" loCatId="list" qsTypeId="urn:microsoft.com/office/officeart/2005/8/quickstyle/simple4" qsCatId="simple" csTypeId="urn:microsoft.com/office/officeart/2005/8/colors/accent5_3" csCatId="accent5" phldr="1"/>
      <dgm:spPr/>
      <dgm:t>
        <a:bodyPr/>
        <a:lstStyle/>
        <a:p>
          <a:endParaRPr lang="en-US"/>
        </a:p>
      </dgm:t>
    </dgm:pt>
    <dgm:pt modelId="{DBEAEE9C-5379-4900-B1C3-0B73BA7082D6}">
      <dgm:prSet custT="1"/>
      <dgm:spPr/>
      <dgm:t>
        <a:bodyPr/>
        <a:lstStyle/>
        <a:p>
          <a:r>
            <a:rPr lang="en-US" sz="2000" dirty="0"/>
            <a:t>Irvine Law students must be in their fourth, fifth or sixth* semesters of law school to participate in the Program.  </a:t>
          </a:r>
        </a:p>
        <a:p>
          <a:r>
            <a:rPr lang="en-US" sz="2000" dirty="0"/>
            <a:t>* Irvine Law students in their sixth semester must obtain approval from Professor Hughes, UCI Law Externship Director. </a:t>
          </a:r>
        </a:p>
      </dgm:t>
    </dgm:pt>
    <dgm:pt modelId="{5C0B3558-6245-43B1-A967-42E8965C2C1C}" type="parTrans" cxnId="{08F11761-AA36-4414-8E66-949CE34D5C6C}">
      <dgm:prSet/>
      <dgm:spPr/>
      <dgm:t>
        <a:bodyPr/>
        <a:lstStyle/>
        <a:p>
          <a:endParaRPr lang="en-US"/>
        </a:p>
      </dgm:t>
    </dgm:pt>
    <dgm:pt modelId="{A5B8162F-FD67-420C-9FFA-ABBBD092C80B}" type="sibTrans" cxnId="{08F11761-AA36-4414-8E66-949CE34D5C6C}">
      <dgm:prSet/>
      <dgm:spPr/>
      <dgm:t>
        <a:bodyPr/>
        <a:lstStyle/>
        <a:p>
          <a:endParaRPr lang="en-US"/>
        </a:p>
      </dgm:t>
    </dgm:pt>
    <dgm:pt modelId="{91DC7BAC-2CC3-4CA5-885A-AD2E13EAE8B6}">
      <dgm:prSet custT="1"/>
      <dgm:spPr/>
      <dgm:t>
        <a:bodyPr/>
        <a:lstStyle/>
        <a:p>
          <a:r>
            <a:rPr lang="en-US" sz="2000" dirty="0"/>
            <a:t>UC Irvine Law students must confirm with the Dean of Students that they are eligible to participate in the program in terms of units, course requirements, limitations on particular types of units (see Academic Rules, I. D.) and other academic planning issues.  Confirmation of this approval must be submitted (using the Externship Registration form) to the Director of Externships.</a:t>
          </a:r>
        </a:p>
      </dgm:t>
    </dgm:pt>
    <dgm:pt modelId="{38FA9C6F-B990-4B68-8597-A119D033999D}" type="parTrans" cxnId="{6DDC09BE-1919-4F8E-83E1-681580DDAF82}">
      <dgm:prSet/>
      <dgm:spPr/>
      <dgm:t>
        <a:bodyPr/>
        <a:lstStyle/>
        <a:p>
          <a:endParaRPr lang="en-US"/>
        </a:p>
      </dgm:t>
    </dgm:pt>
    <dgm:pt modelId="{B0D6413A-6AEB-4280-96C0-DF600C0EE4EC}" type="sibTrans" cxnId="{6DDC09BE-1919-4F8E-83E1-681580DDAF82}">
      <dgm:prSet/>
      <dgm:spPr/>
      <dgm:t>
        <a:bodyPr/>
        <a:lstStyle/>
        <a:p>
          <a:endParaRPr lang="en-US"/>
        </a:p>
      </dgm:t>
    </dgm:pt>
    <dgm:pt modelId="{632A8D93-5C54-4E9A-B93D-268F9B86AF23}">
      <dgm:prSet/>
      <dgm:spPr/>
      <dgm:t>
        <a:bodyPr/>
        <a:lstStyle/>
        <a:p>
          <a:endParaRPr lang="en-US"/>
        </a:p>
      </dgm:t>
    </dgm:pt>
    <dgm:pt modelId="{BC08C4D8-F38A-42B8-BD16-F40EBB7A4836}" type="parTrans" cxnId="{197A60B2-36B5-4EFC-83EF-5E3FD0620A06}">
      <dgm:prSet/>
      <dgm:spPr/>
      <dgm:t>
        <a:bodyPr/>
        <a:lstStyle/>
        <a:p>
          <a:endParaRPr lang="en-US"/>
        </a:p>
      </dgm:t>
    </dgm:pt>
    <dgm:pt modelId="{148B9757-410C-470E-B10B-EC298EBBEC1E}" type="sibTrans" cxnId="{197A60B2-36B5-4EFC-83EF-5E3FD0620A06}">
      <dgm:prSet/>
      <dgm:spPr/>
      <dgm:t>
        <a:bodyPr/>
        <a:lstStyle/>
        <a:p>
          <a:endParaRPr lang="en-US"/>
        </a:p>
      </dgm:t>
    </dgm:pt>
    <dgm:pt modelId="{DE69DBDC-85B8-455B-B9A7-F07BB0378F84}" type="pres">
      <dgm:prSet presAssocID="{74110025-F447-448E-8024-B0BAC9CF5ED9}" presName="vert0" presStyleCnt="0">
        <dgm:presLayoutVars>
          <dgm:dir/>
          <dgm:animOne val="branch"/>
          <dgm:animLvl val="lvl"/>
        </dgm:presLayoutVars>
      </dgm:prSet>
      <dgm:spPr/>
    </dgm:pt>
    <dgm:pt modelId="{971231A2-C188-4BD6-8784-1EC4EF5F3258}" type="pres">
      <dgm:prSet presAssocID="{DBEAEE9C-5379-4900-B1C3-0B73BA7082D6}" presName="thickLine" presStyleLbl="alignNode1" presStyleIdx="0" presStyleCnt="3"/>
      <dgm:spPr/>
    </dgm:pt>
    <dgm:pt modelId="{7C1ECCD0-8C52-4F7E-A2D7-0B40D0FEF28B}" type="pres">
      <dgm:prSet presAssocID="{DBEAEE9C-5379-4900-B1C3-0B73BA7082D6}" presName="horz1" presStyleCnt="0"/>
      <dgm:spPr/>
    </dgm:pt>
    <dgm:pt modelId="{407F7176-4E2F-4EA5-9DED-0CF6FB61621F}" type="pres">
      <dgm:prSet presAssocID="{DBEAEE9C-5379-4900-B1C3-0B73BA7082D6}" presName="tx1" presStyleLbl="revTx" presStyleIdx="0" presStyleCnt="3" custScaleY="65493"/>
      <dgm:spPr/>
    </dgm:pt>
    <dgm:pt modelId="{845FD670-1ADE-417D-8D5E-B78B28AD560D}" type="pres">
      <dgm:prSet presAssocID="{DBEAEE9C-5379-4900-B1C3-0B73BA7082D6}" presName="vert1" presStyleCnt="0"/>
      <dgm:spPr/>
    </dgm:pt>
    <dgm:pt modelId="{E4747D77-59E2-4857-9A11-0357B8C840A8}" type="pres">
      <dgm:prSet presAssocID="{91DC7BAC-2CC3-4CA5-885A-AD2E13EAE8B6}" presName="thickLine" presStyleLbl="alignNode1" presStyleIdx="1" presStyleCnt="3"/>
      <dgm:spPr/>
    </dgm:pt>
    <dgm:pt modelId="{CF07851B-43DF-4B05-B3EB-E5975094E9AF}" type="pres">
      <dgm:prSet presAssocID="{91DC7BAC-2CC3-4CA5-885A-AD2E13EAE8B6}" presName="horz1" presStyleCnt="0"/>
      <dgm:spPr/>
    </dgm:pt>
    <dgm:pt modelId="{E583C864-80AD-4A9B-B418-1A740E50221B}" type="pres">
      <dgm:prSet presAssocID="{91DC7BAC-2CC3-4CA5-885A-AD2E13EAE8B6}" presName="tx1" presStyleLbl="revTx" presStyleIdx="1" presStyleCnt="3" custScaleY="91486"/>
      <dgm:spPr/>
    </dgm:pt>
    <dgm:pt modelId="{7710624C-52BC-4939-AA9A-6B353EDD845F}" type="pres">
      <dgm:prSet presAssocID="{91DC7BAC-2CC3-4CA5-885A-AD2E13EAE8B6}" presName="vert1" presStyleCnt="0"/>
      <dgm:spPr/>
    </dgm:pt>
    <dgm:pt modelId="{040689FD-CF00-4CFD-BF1B-6CDAE033A599}" type="pres">
      <dgm:prSet presAssocID="{632A8D93-5C54-4E9A-B93D-268F9B86AF23}" presName="thickLine" presStyleLbl="alignNode1" presStyleIdx="2" presStyleCnt="3"/>
      <dgm:spPr/>
    </dgm:pt>
    <dgm:pt modelId="{779D637B-ABA5-4CD6-8506-3F3C9EB38CCF}" type="pres">
      <dgm:prSet presAssocID="{632A8D93-5C54-4E9A-B93D-268F9B86AF23}" presName="horz1" presStyleCnt="0"/>
      <dgm:spPr/>
    </dgm:pt>
    <dgm:pt modelId="{7FA2F408-75D1-455C-AABF-FD03891B7160}" type="pres">
      <dgm:prSet presAssocID="{632A8D93-5C54-4E9A-B93D-268F9B86AF23}" presName="tx1" presStyleLbl="revTx" presStyleIdx="2" presStyleCnt="3" custFlipVert="1" custScaleY="3991"/>
      <dgm:spPr/>
    </dgm:pt>
    <dgm:pt modelId="{10C8552A-7FCF-4D55-95AE-FC1B2DB3C93E}" type="pres">
      <dgm:prSet presAssocID="{632A8D93-5C54-4E9A-B93D-268F9B86AF23}" presName="vert1" presStyleCnt="0"/>
      <dgm:spPr/>
    </dgm:pt>
  </dgm:ptLst>
  <dgm:cxnLst>
    <dgm:cxn modelId="{F8FC3114-7187-4CFA-BE17-7AAD3D83CD1C}" type="presOf" srcId="{74110025-F447-448E-8024-B0BAC9CF5ED9}" destId="{DE69DBDC-85B8-455B-B9A7-F07BB0378F84}" srcOrd="0" destOrd="0" presId="urn:microsoft.com/office/officeart/2008/layout/LinedList"/>
    <dgm:cxn modelId="{08F11761-AA36-4414-8E66-949CE34D5C6C}" srcId="{74110025-F447-448E-8024-B0BAC9CF5ED9}" destId="{DBEAEE9C-5379-4900-B1C3-0B73BA7082D6}" srcOrd="0" destOrd="0" parTransId="{5C0B3558-6245-43B1-A967-42E8965C2C1C}" sibTransId="{A5B8162F-FD67-420C-9FFA-ABBBD092C80B}"/>
    <dgm:cxn modelId="{CB6D5A88-0DBD-4EDF-B6CE-44FF9A6CAB1F}" type="presOf" srcId="{91DC7BAC-2CC3-4CA5-885A-AD2E13EAE8B6}" destId="{E583C864-80AD-4A9B-B418-1A740E50221B}" srcOrd="0" destOrd="0" presId="urn:microsoft.com/office/officeart/2008/layout/LinedList"/>
    <dgm:cxn modelId="{197A60B2-36B5-4EFC-83EF-5E3FD0620A06}" srcId="{74110025-F447-448E-8024-B0BAC9CF5ED9}" destId="{632A8D93-5C54-4E9A-B93D-268F9B86AF23}" srcOrd="2" destOrd="0" parTransId="{BC08C4D8-F38A-42B8-BD16-F40EBB7A4836}" sibTransId="{148B9757-410C-470E-B10B-EC298EBBEC1E}"/>
    <dgm:cxn modelId="{6DDC09BE-1919-4F8E-83E1-681580DDAF82}" srcId="{74110025-F447-448E-8024-B0BAC9CF5ED9}" destId="{91DC7BAC-2CC3-4CA5-885A-AD2E13EAE8B6}" srcOrd="1" destOrd="0" parTransId="{38FA9C6F-B990-4B68-8597-A119D033999D}" sibTransId="{B0D6413A-6AEB-4280-96C0-DF600C0EE4EC}"/>
    <dgm:cxn modelId="{E7D4AABE-2E01-4468-8816-95F70DAEE671}" type="presOf" srcId="{632A8D93-5C54-4E9A-B93D-268F9B86AF23}" destId="{7FA2F408-75D1-455C-AABF-FD03891B7160}" srcOrd="0" destOrd="0" presId="urn:microsoft.com/office/officeart/2008/layout/LinedList"/>
    <dgm:cxn modelId="{1F4A44E2-A793-4B32-A77F-E2A7E2F78C9D}" type="presOf" srcId="{DBEAEE9C-5379-4900-B1C3-0B73BA7082D6}" destId="{407F7176-4E2F-4EA5-9DED-0CF6FB61621F}" srcOrd="0" destOrd="0" presId="urn:microsoft.com/office/officeart/2008/layout/LinedList"/>
    <dgm:cxn modelId="{FE4D2367-1140-4340-81BF-D19C18A344C7}" type="presParOf" srcId="{DE69DBDC-85B8-455B-B9A7-F07BB0378F84}" destId="{971231A2-C188-4BD6-8784-1EC4EF5F3258}" srcOrd="0" destOrd="0" presId="urn:microsoft.com/office/officeart/2008/layout/LinedList"/>
    <dgm:cxn modelId="{BD2F1929-7570-4E3E-ABEB-13F826A0979C}" type="presParOf" srcId="{DE69DBDC-85B8-455B-B9A7-F07BB0378F84}" destId="{7C1ECCD0-8C52-4F7E-A2D7-0B40D0FEF28B}" srcOrd="1" destOrd="0" presId="urn:microsoft.com/office/officeart/2008/layout/LinedList"/>
    <dgm:cxn modelId="{C207FF1B-9D19-415A-8876-D07767B94FE8}" type="presParOf" srcId="{7C1ECCD0-8C52-4F7E-A2D7-0B40D0FEF28B}" destId="{407F7176-4E2F-4EA5-9DED-0CF6FB61621F}" srcOrd="0" destOrd="0" presId="urn:microsoft.com/office/officeart/2008/layout/LinedList"/>
    <dgm:cxn modelId="{49D31FE3-F08E-406F-A581-CF40222A78D3}" type="presParOf" srcId="{7C1ECCD0-8C52-4F7E-A2D7-0B40D0FEF28B}" destId="{845FD670-1ADE-417D-8D5E-B78B28AD560D}" srcOrd="1" destOrd="0" presId="urn:microsoft.com/office/officeart/2008/layout/LinedList"/>
    <dgm:cxn modelId="{B888408D-91B1-4B1D-887E-A16F6866DD2B}" type="presParOf" srcId="{DE69DBDC-85B8-455B-B9A7-F07BB0378F84}" destId="{E4747D77-59E2-4857-9A11-0357B8C840A8}" srcOrd="2" destOrd="0" presId="urn:microsoft.com/office/officeart/2008/layout/LinedList"/>
    <dgm:cxn modelId="{9142FF50-A95F-4C67-8ACF-E6AB61359C0D}" type="presParOf" srcId="{DE69DBDC-85B8-455B-B9A7-F07BB0378F84}" destId="{CF07851B-43DF-4B05-B3EB-E5975094E9AF}" srcOrd="3" destOrd="0" presId="urn:microsoft.com/office/officeart/2008/layout/LinedList"/>
    <dgm:cxn modelId="{E4683B90-3122-435C-8817-5B6614E76ACE}" type="presParOf" srcId="{CF07851B-43DF-4B05-B3EB-E5975094E9AF}" destId="{E583C864-80AD-4A9B-B418-1A740E50221B}" srcOrd="0" destOrd="0" presId="urn:microsoft.com/office/officeart/2008/layout/LinedList"/>
    <dgm:cxn modelId="{F56BA1BF-3267-458D-BEB4-57A52052D2B1}" type="presParOf" srcId="{CF07851B-43DF-4B05-B3EB-E5975094E9AF}" destId="{7710624C-52BC-4939-AA9A-6B353EDD845F}" srcOrd="1" destOrd="0" presId="urn:microsoft.com/office/officeart/2008/layout/LinedList"/>
    <dgm:cxn modelId="{7BDC99A6-C158-48E2-BF9C-1AC8A81836EE}" type="presParOf" srcId="{DE69DBDC-85B8-455B-B9A7-F07BB0378F84}" destId="{040689FD-CF00-4CFD-BF1B-6CDAE033A599}" srcOrd="4" destOrd="0" presId="urn:microsoft.com/office/officeart/2008/layout/LinedList"/>
    <dgm:cxn modelId="{364C993E-796E-427D-B6B8-74E8F19EBFA6}" type="presParOf" srcId="{DE69DBDC-85B8-455B-B9A7-F07BB0378F84}" destId="{779D637B-ABA5-4CD6-8506-3F3C9EB38CCF}" srcOrd="5" destOrd="0" presId="urn:microsoft.com/office/officeart/2008/layout/LinedList"/>
    <dgm:cxn modelId="{449558C4-90AB-4A8D-BAF1-3A8BD138EFD6}" type="presParOf" srcId="{779D637B-ABA5-4CD6-8506-3F3C9EB38CCF}" destId="{7FA2F408-75D1-455C-AABF-FD03891B7160}" srcOrd="0" destOrd="0" presId="urn:microsoft.com/office/officeart/2008/layout/LinedList"/>
    <dgm:cxn modelId="{ED5F70D1-3E74-476D-A97A-56FC0402CD7B}" type="presParOf" srcId="{779D637B-ABA5-4CD6-8506-3F3C9EB38CCF}" destId="{10C8552A-7FCF-4D55-95AE-FC1B2DB3C9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110025-F447-448E-8024-B0BAC9CF5ED9}" type="doc">
      <dgm:prSet loTypeId="urn:microsoft.com/office/officeart/2008/layout/LinedList" loCatId="list" qsTypeId="urn:microsoft.com/office/officeart/2005/8/quickstyle/simple4" qsCatId="simple" csTypeId="urn:microsoft.com/office/officeart/2005/8/colors/accent5_3" csCatId="accent5" phldr="1"/>
      <dgm:spPr/>
      <dgm:t>
        <a:bodyPr/>
        <a:lstStyle/>
        <a:p>
          <a:endParaRPr lang="en-US"/>
        </a:p>
      </dgm:t>
    </dgm:pt>
    <dgm:pt modelId="{DBEAEE9C-5379-4900-B1C3-0B73BA7082D6}">
      <dgm:prSet custT="1"/>
      <dgm:spPr/>
      <dgm:t>
        <a:bodyPr/>
        <a:lstStyle/>
        <a:p>
          <a:r>
            <a:rPr lang="en-US" sz="2000" dirty="0"/>
            <a:t>UCLA Law students must be in their fourth, fifth or sixth semesters of law school to participate in the Program.  </a:t>
          </a:r>
        </a:p>
      </dgm:t>
    </dgm:pt>
    <dgm:pt modelId="{5C0B3558-6245-43B1-A967-42E8965C2C1C}" type="parTrans" cxnId="{08F11761-AA36-4414-8E66-949CE34D5C6C}">
      <dgm:prSet/>
      <dgm:spPr/>
      <dgm:t>
        <a:bodyPr/>
        <a:lstStyle/>
        <a:p>
          <a:endParaRPr lang="en-US"/>
        </a:p>
      </dgm:t>
    </dgm:pt>
    <dgm:pt modelId="{A5B8162F-FD67-420C-9FFA-ABBBD092C80B}" type="sibTrans" cxnId="{08F11761-AA36-4414-8E66-949CE34D5C6C}">
      <dgm:prSet/>
      <dgm:spPr/>
      <dgm:t>
        <a:bodyPr/>
        <a:lstStyle/>
        <a:p>
          <a:endParaRPr lang="en-US"/>
        </a:p>
      </dgm:t>
    </dgm:pt>
    <dgm:pt modelId="{91DC7BAC-2CC3-4CA5-885A-AD2E13EAE8B6}">
      <dgm:prSet custT="1"/>
      <dgm:spPr/>
      <dgm:t>
        <a:bodyPr/>
        <a:lstStyle/>
        <a:p>
          <a:r>
            <a:rPr lang="en-US" sz="2000" dirty="0"/>
            <a:t>UCLA Law students must confirm with the UCLA Law Externship Office that they are eligible to participate in the Program in terms of units, course requirements, and other academic planning issues.</a:t>
          </a:r>
        </a:p>
        <a:p>
          <a:r>
            <a:rPr lang="en-US" sz="2000" dirty="0"/>
            <a:t>Students who have already participated in an externship are not eligible to apply.  </a:t>
          </a:r>
        </a:p>
        <a:p>
          <a:endParaRPr lang="en-US" sz="1500" dirty="0"/>
        </a:p>
      </dgm:t>
    </dgm:pt>
    <dgm:pt modelId="{38FA9C6F-B990-4B68-8597-A119D033999D}" type="parTrans" cxnId="{6DDC09BE-1919-4F8E-83E1-681580DDAF82}">
      <dgm:prSet/>
      <dgm:spPr/>
      <dgm:t>
        <a:bodyPr/>
        <a:lstStyle/>
        <a:p>
          <a:endParaRPr lang="en-US"/>
        </a:p>
      </dgm:t>
    </dgm:pt>
    <dgm:pt modelId="{B0D6413A-6AEB-4280-96C0-DF600C0EE4EC}" type="sibTrans" cxnId="{6DDC09BE-1919-4F8E-83E1-681580DDAF82}">
      <dgm:prSet/>
      <dgm:spPr/>
      <dgm:t>
        <a:bodyPr/>
        <a:lstStyle/>
        <a:p>
          <a:endParaRPr lang="en-US"/>
        </a:p>
      </dgm:t>
    </dgm:pt>
    <dgm:pt modelId="{632A8D93-5C54-4E9A-B93D-268F9B86AF23}">
      <dgm:prSet/>
      <dgm:spPr/>
      <dgm:t>
        <a:bodyPr/>
        <a:lstStyle/>
        <a:p>
          <a:endParaRPr lang="en-US"/>
        </a:p>
      </dgm:t>
    </dgm:pt>
    <dgm:pt modelId="{BC08C4D8-F38A-42B8-BD16-F40EBB7A4836}" type="parTrans" cxnId="{197A60B2-36B5-4EFC-83EF-5E3FD0620A06}">
      <dgm:prSet/>
      <dgm:spPr/>
      <dgm:t>
        <a:bodyPr/>
        <a:lstStyle/>
        <a:p>
          <a:endParaRPr lang="en-US"/>
        </a:p>
      </dgm:t>
    </dgm:pt>
    <dgm:pt modelId="{148B9757-410C-470E-B10B-EC298EBBEC1E}" type="sibTrans" cxnId="{197A60B2-36B5-4EFC-83EF-5E3FD0620A06}">
      <dgm:prSet/>
      <dgm:spPr/>
      <dgm:t>
        <a:bodyPr/>
        <a:lstStyle/>
        <a:p>
          <a:endParaRPr lang="en-US"/>
        </a:p>
      </dgm:t>
    </dgm:pt>
    <dgm:pt modelId="{DE69DBDC-85B8-455B-B9A7-F07BB0378F84}" type="pres">
      <dgm:prSet presAssocID="{74110025-F447-448E-8024-B0BAC9CF5ED9}" presName="vert0" presStyleCnt="0">
        <dgm:presLayoutVars>
          <dgm:dir/>
          <dgm:animOne val="branch"/>
          <dgm:animLvl val="lvl"/>
        </dgm:presLayoutVars>
      </dgm:prSet>
      <dgm:spPr/>
    </dgm:pt>
    <dgm:pt modelId="{971231A2-C188-4BD6-8784-1EC4EF5F3258}" type="pres">
      <dgm:prSet presAssocID="{DBEAEE9C-5379-4900-B1C3-0B73BA7082D6}" presName="thickLine" presStyleLbl="alignNode1" presStyleIdx="0" presStyleCnt="3"/>
      <dgm:spPr/>
    </dgm:pt>
    <dgm:pt modelId="{7C1ECCD0-8C52-4F7E-A2D7-0B40D0FEF28B}" type="pres">
      <dgm:prSet presAssocID="{DBEAEE9C-5379-4900-B1C3-0B73BA7082D6}" presName="horz1" presStyleCnt="0"/>
      <dgm:spPr/>
    </dgm:pt>
    <dgm:pt modelId="{407F7176-4E2F-4EA5-9DED-0CF6FB61621F}" type="pres">
      <dgm:prSet presAssocID="{DBEAEE9C-5379-4900-B1C3-0B73BA7082D6}" presName="tx1" presStyleLbl="revTx" presStyleIdx="0" presStyleCnt="3"/>
      <dgm:spPr/>
    </dgm:pt>
    <dgm:pt modelId="{845FD670-1ADE-417D-8D5E-B78B28AD560D}" type="pres">
      <dgm:prSet presAssocID="{DBEAEE9C-5379-4900-B1C3-0B73BA7082D6}" presName="vert1" presStyleCnt="0"/>
      <dgm:spPr/>
    </dgm:pt>
    <dgm:pt modelId="{E4747D77-59E2-4857-9A11-0357B8C840A8}" type="pres">
      <dgm:prSet presAssocID="{91DC7BAC-2CC3-4CA5-885A-AD2E13EAE8B6}" presName="thickLine" presStyleLbl="alignNode1" presStyleIdx="1" presStyleCnt="3"/>
      <dgm:spPr/>
    </dgm:pt>
    <dgm:pt modelId="{CF07851B-43DF-4B05-B3EB-E5975094E9AF}" type="pres">
      <dgm:prSet presAssocID="{91DC7BAC-2CC3-4CA5-885A-AD2E13EAE8B6}" presName="horz1" presStyleCnt="0"/>
      <dgm:spPr/>
    </dgm:pt>
    <dgm:pt modelId="{E583C864-80AD-4A9B-B418-1A740E50221B}" type="pres">
      <dgm:prSet presAssocID="{91DC7BAC-2CC3-4CA5-885A-AD2E13EAE8B6}" presName="tx1" presStyleLbl="revTx" presStyleIdx="1" presStyleCnt="3" custScaleY="146263"/>
      <dgm:spPr/>
    </dgm:pt>
    <dgm:pt modelId="{7710624C-52BC-4939-AA9A-6B353EDD845F}" type="pres">
      <dgm:prSet presAssocID="{91DC7BAC-2CC3-4CA5-885A-AD2E13EAE8B6}" presName="vert1" presStyleCnt="0"/>
      <dgm:spPr/>
    </dgm:pt>
    <dgm:pt modelId="{040689FD-CF00-4CFD-BF1B-6CDAE033A599}" type="pres">
      <dgm:prSet presAssocID="{632A8D93-5C54-4E9A-B93D-268F9B86AF23}" presName="thickLine" presStyleLbl="alignNode1" presStyleIdx="2" presStyleCnt="3"/>
      <dgm:spPr/>
    </dgm:pt>
    <dgm:pt modelId="{779D637B-ABA5-4CD6-8506-3F3C9EB38CCF}" type="pres">
      <dgm:prSet presAssocID="{632A8D93-5C54-4E9A-B93D-268F9B86AF23}" presName="horz1" presStyleCnt="0"/>
      <dgm:spPr/>
    </dgm:pt>
    <dgm:pt modelId="{7FA2F408-75D1-455C-AABF-FD03891B7160}" type="pres">
      <dgm:prSet presAssocID="{632A8D93-5C54-4E9A-B93D-268F9B86AF23}" presName="tx1" presStyleLbl="revTx" presStyleIdx="2" presStyleCnt="3"/>
      <dgm:spPr/>
    </dgm:pt>
    <dgm:pt modelId="{10C8552A-7FCF-4D55-95AE-FC1B2DB3C93E}" type="pres">
      <dgm:prSet presAssocID="{632A8D93-5C54-4E9A-B93D-268F9B86AF23}" presName="vert1" presStyleCnt="0"/>
      <dgm:spPr/>
    </dgm:pt>
  </dgm:ptLst>
  <dgm:cxnLst>
    <dgm:cxn modelId="{F8FC3114-7187-4CFA-BE17-7AAD3D83CD1C}" type="presOf" srcId="{74110025-F447-448E-8024-B0BAC9CF5ED9}" destId="{DE69DBDC-85B8-455B-B9A7-F07BB0378F84}" srcOrd="0" destOrd="0" presId="urn:microsoft.com/office/officeart/2008/layout/LinedList"/>
    <dgm:cxn modelId="{08F11761-AA36-4414-8E66-949CE34D5C6C}" srcId="{74110025-F447-448E-8024-B0BAC9CF5ED9}" destId="{DBEAEE9C-5379-4900-B1C3-0B73BA7082D6}" srcOrd="0" destOrd="0" parTransId="{5C0B3558-6245-43B1-A967-42E8965C2C1C}" sibTransId="{A5B8162F-FD67-420C-9FFA-ABBBD092C80B}"/>
    <dgm:cxn modelId="{CB6D5A88-0DBD-4EDF-B6CE-44FF9A6CAB1F}" type="presOf" srcId="{91DC7BAC-2CC3-4CA5-885A-AD2E13EAE8B6}" destId="{E583C864-80AD-4A9B-B418-1A740E50221B}" srcOrd="0" destOrd="0" presId="urn:microsoft.com/office/officeart/2008/layout/LinedList"/>
    <dgm:cxn modelId="{197A60B2-36B5-4EFC-83EF-5E3FD0620A06}" srcId="{74110025-F447-448E-8024-B0BAC9CF5ED9}" destId="{632A8D93-5C54-4E9A-B93D-268F9B86AF23}" srcOrd="2" destOrd="0" parTransId="{BC08C4D8-F38A-42B8-BD16-F40EBB7A4836}" sibTransId="{148B9757-410C-470E-B10B-EC298EBBEC1E}"/>
    <dgm:cxn modelId="{6DDC09BE-1919-4F8E-83E1-681580DDAF82}" srcId="{74110025-F447-448E-8024-B0BAC9CF5ED9}" destId="{91DC7BAC-2CC3-4CA5-885A-AD2E13EAE8B6}" srcOrd="1" destOrd="0" parTransId="{38FA9C6F-B990-4B68-8597-A119D033999D}" sibTransId="{B0D6413A-6AEB-4280-96C0-DF600C0EE4EC}"/>
    <dgm:cxn modelId="{E7D4AABE-2E01-4468-8816-95F70DAEE671}" type="presOf" srcId="{632A8D93-5C54-4E9A-B93D-268F9B86AF23}" destId="{7FA2F408-75D1-455C-AABF-FD03891B7160}" srcOrd="0" destOrd="0" presId="urn:microsoft.com/office/officeart/2008/layout/LinedList"/>
    <dgm:cxn modelId="{1F4A44E2-A793-4B32-A77F-E2A7E2F78C9D}" type="presOf" srcId="{DBEAEE9C-5379-4900-B1C3-0B73BA7082D6}" destId="{407F7176-4E2F-4EA5-9DED-0CF6FB61621F}" srcOrd="0" destOrd="0" presId="urn:microsoft.com/office/officeart/2008/layout/LinedList"/>
    <dgm:cxn modelId="{FE4D2367-1140-4340-81BF-D19C18A344C7}" type="presParOf" srcId="{DE69DBDC-85B8-455B-B9A7-F07BB0378F84}" destId="{971231A2-C188-4BD6-8784-1EC4EF5F3258}" srcOrd="0" destOrd="0" presId="urn:microsoft.com/office/officeart/2008/layout/LinedList"/>
    <dgm:cxn modelId="{BD2F1929-7570-4E3E-ABEB-13F826A0979C}" type="presParOf" srcId="{DE69DBDC-85B8-455B-B9A7-F07BB0378F84}" destId="{7C1ECCD0-8C52-4F7E-A2D7-0B40D0FEF28B}" srcOrd="1" destOrd="0" presId="urn:microsoft.com/office/officeart/2008/layout/LinedList"/>
    <dgm:cxn modelId="{C207FF1B-9D19-415A-8876-D07767B94FE8}" type="presParOf" srcId="{7C1ECCD0-8C52-4F7E-A2D7-0B40D0FEF28B}" destId="{407F7176-4E2F-4EA5-9DED-0CF6FB61621F}" srcOrd="0" destOrd="0" presId="urn:microsoft.com/office/officeart/2008/layout/LinedList"/>
    <dgm:cxn modelId="{49D31FE3-F08E-406F-A581-CF40222A78D3}" type="presParOf" srcId="{7C1ECCD0-8C52-4F7E-A2D7-0B40D0FEF28B}" destId="{845FD670-1ADE-417D-8D5E-B78B28AD560D}" srcOrd="1" destOrd="0" presId="urn:microsoft.com/office/officeart/2008/layout/LinedList"/>
    <dgm:cxn modelId="{B888408D-91B1-4B1D-887E-A16F6866DD2B}" type="presParOf" srcId="{DE69DBDC-85B8-455B-B9A7-F07BB0378F84}" destId="{E4747D77-59E2-4857-9A11-0357B8C840A8}" srcOrd="2" destOrd="0" presId="urn:microsoft.com/office/officeart/2008/layout/LinedList"/>
    <dgm:cxn modelId="{9142FF50-A95F-4C67-8ACF-E6AB61359C0D}" type="presParOf" srcId="{DE69DBDC-85B8-455B-B9A7-F07BB0378F84}" destId="{CF07851B-43DF-4B05-B3EB-E5975094E9AF}" srcOrd="3" destOrd="0" presId="urn:microsoft.com/office/officeart/2008/layout/LinedList"/>
    <dgm:cxn modelId="{E4683B90-3122-435C-8817-5B6614E76ACE}" type="presParOf" srcId="{CF07851B-43DF-4B05-B3EB-E5975094E9AF}" destId="{E583C864-80AD-4A9B-B418-1A740E50221B}" srcOrd="0" destOrd="0" presId="urn:microsoft.com/office/officeart/2008/layout/LinedList"/>
    <dgm:cxn modelId="{F56BA1BF-3267-458D-BEB4-57A52052D2B1}" type="presParOf" srcId="{CF07851B-43DF-4B05-B3EB-E5975094E9AF}" destId="{7710624C-52BC-4939-AA9A-6B353EDD845F}" srcOrd="1" destOrd="0" presId="urn:microsoft.com/office/officeart/2008/layout/LinedList"/>
    <dgm:cxn modelId="{7BDC99A6-C158-48E2-BF9C-1AC8A81836EE}" type="presParOf" srcId="{DE69DBDC-85B8-455B-B9A7-F07BB0378F84}" destId="{040689FD-CF00-4CFD-BF1B-6CDAE033A599}" srcOrd="4" destOrd="0" presId="urn:microsoft.com/office/officeart/2008/layout/LinedList"/>
    <dgm:cxn modelId="{364C993E-796E-427D-B6B8-74E8F19EBFA6}" type="presParOf" srcId="{DE69DBDC-85B8-455B-B9A7-F07BB0378F84}" destId="{779D637B-ABA5-4CD6-8506-3F3C9EB38CCF}" srcOrd="5" destOrd="0" presId="urn:microsoft.com/office/officeart/2008/layout/LinedList"/>
    <dgm:cxn modelId="{449558C4-90AB-4A8D-BAF1-3A8BD138EFD6}" type="presParOf" srcId="{779D637B-ABA5-4CD6-8506-3F3C9EB38CCF}" destId="{7FA2F408-75D1-455C-AABF-FD03891B7160}" srcOrd="0" destOrd="0" presId="urn:microsoft.com/office/officeart/2008/layout/LinedList"/>
    <dgm:cxn modelId="{ED5F70D1-3E74-476D-A97A-56FC0402CD7B}" type="presParOf" srcId="{779D637B-ABA5-4CD6-8506-3F3C9EB38CCF}" destId="{10C8552A-7FCF-4D55-95AE-FC1B2DB3C9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31A2-C188-4BD6-8784-1EC4EF5F3258}">
      <dsp:nvSpPr>
        <dsp:cNvPr id="0" name=""/>
        <dsp:cNvSpPr/>
      </dsp:nvSpPr>
      <dsp:spPr>
        <a:xfrm>
          <a:off x="0" y="3088"/>
          <a:ext cx="5418821"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7F7176-4E2F-4EA5-9DED-0CF6FB61621F}">
      <dsp:nvSpPr>
        <dsp:cNvPr id="0" name=""/>
        <dsp:cNvSpPr/>
      </dsp:nvSpPr>
      <dsp:spPr>
        <a:xfrm>
          <a:off x="0" y="3088"/>
          <a:ext cx="5418821" cy="210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Berkeley Law students must be in their fourth, fifth or sixth semesters of law school to participate in the Program.  </a:t>
          </a:r>
        </a:p>
      </dsp:txBody>
      <dsp:txXfrm>
        <a:off x="0" y="3088"/>
        <a:ext cx="5418821" cy="2106141"/>
      </dsp:txXfrm>
    </dsp:sp>
    <dsp:sp modelId="{E4747D77-59E2-4857-9A11-0357B8C840A8}">
      <dsp:nvSpPr>
        <dsp:cNvPr id="0" name=""/>
        <dsp:cNvSpPr/>
      </dsp:nvSpPr>
      <dsp:spPr>
        <a:xfrm>
          <a:off x="0" y="2109229"/>
          <a:ext cx="5418821" cy="0"/>
        </a:xfrm>
        <a:prstGeom prst="line">
          <a:avLst/>
        </a:prstGeom>
        <a:gradFill rotWithShape="0">
          <a:gsLst>
            <a:gs pos="0">
              <a:schemeClr val="accent5">
                <a:shade val="80000"/>
                <a:hueOff val="-77020"/>
                <a:satOff val="7172"/>
                <a:lumOff val="12752"/>
                <a:alphaOff val="0"/>
                <a:satMod val="103000"/>
                <a:lumMod val="102000"/>
                <a:tint val="94000"/>
              </a:schemeClr>
            </a:gs>
            <a:gs pos="50000">
              <a:schemeClr val="accent5">
                <a:shade val="80000"/>
                <a:hueOff val="-77020"/>
                <a:satOff val="7172"/>
                <a:lumOff val="12752"/>
                <a:alphaOff val="0"/>
                <a:satMod val="110000"/>
                <a:lumMod val="100000"/>
                <a:shade val="100000"/>
              </a:schemeClr>
            </a:gs>
            <a:gs pos="100000">
              <a:schemeClr val="accent5">
                <a:shade val="80000"/>
                <a:hueOff val="-77020"/>
                <a:satOff val="7172"/>
                <a:lumOff val="12752"/>
                <a:alphaOff val="0"/>
                <a:lumMod val="99000"/>
                <a:satMod val="120000"/>
                <a:shade val="78000"/>
              </a:schemeClr>
            </a:gs>
          </a:gsLst>
          <a:lin ang="5400000" scaled="0"/>
        </a:gradFill>
        <a:ln w="6350" cap="flat" cmpd="sng" algn="ctr">
          <a:solidFill>
            <a:schemeClr val="accent5">
              <a:shade val="80000"/>
              <a:hueOff val="-77020"/>
              <a:satOff val="7172"/>
              <a:lumOff val="12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83C864-80AD-4A9B-B418-1A740E50221B}">
      <dsp:nvSpPr>
        <dsp:cNvPr id="0" name=""/>
        <dsp:cNvSpPr/>
      </dsp:nvSpPr>
      <dsp:spPr>
        <a:xfrm>
          <a:off x="0" y="2109229"/>
          <a:ext cx="5418821" cy="210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If you plan to do your field placement for 10-12 units, Berkeley Law students must confirm with the Student Services Office that they are eligible to participate in a full-time program in terms of units, course requirements, and other academic planning issues.</a:t>
          </a:r>
        </a:p>
      </dsp:txBody>
      <dsp:txXfrm>
        <a:off x="0" y="2109229"/>
        <a:ext cx="5418821" cy="2106141"/>
      </dsp:txXfrm>
    </dsp:sp>
    <dsp:sp modelId="{040689FD-CF00-4CFD-BF1B-6CDAE033A599}">
      <dsp:nvSpPr>
        <dsp:cNvPr id="0" name=""/>
        <dsp:cNvSpPr/>
      </dsp:nvSpPr>
      <dsp:spPr>
        <a:xfrm>
          <a:off x="0" y="4215370"/>
          <a:ext cx="5418821" cy="0"/>
        </a:xfrm>
        <a:prstGeom prst="line">
          <a:avLst/>
        </a:prstGeom>
        <a:gradFill rotWithShape="0">
          <a:gsLst>
            <a:gs pos="0">
              <a:schemeClr val="accent5">
                <a:shade val="80000"/>
                <a:hueOff val="-154039"/>
                <a:satOff val="14344"/>
                <a:lumOff val="25503"/>
                <a:alphaOff val="0"/>
                <a:satMod val="103000"/>
                <a:lumMod val="102000"/>
                <a:tint val="94000"/>
              </a:schemeClr>
            </a:gs>
            <a:gs pos="50000">
              <a:schemeClr val="accent5">
                <a:shade val="80000"/>
                <a:hueOff val="-154039"/>
                <a:satOff val="14344"/>
                <a:lumOff val="25503"/>
                <a:alphaOff val="0"/>
                <a:satMod val="110000"/>
                <a:lumMod val="100000"/>
                <a:shade val="100000"/>
              </a:schemeClr>
            </a:gs>
            <a:gs pos="100000">
              <a:schemeClr val="accent5">
                <a:shade val="80000"/>
                <a:hueOff val="-154039"/>
                <a:satOff val="14344"/>
                <a:lumOff val="25503"/>
                <a:alphaOff val="0"/>
                <a:lumMod val="99000"/>
                <a:satMod val="120000"/>
                <a:shade val="78000"/>
              </a:schemeClr>
            </a:gs>
          </a:gsLst>
          <a:lin ang="5400000" scaled="0"/>
        </a:gradFill>
        <a:ln w="6350" cap="flat" cmpd="sng" algn="ctr">
          <a:solidFill>
            <a:schemeClr val="accent5">
              <a:shade val="80000"/>
              <a:hueOff val="-154039"/>
              <a:satOff val="14344"/>
              <a:lumOff val="255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A2F408-75D1-455C-AABF-FD03891B7160}">
      <dsp:nvSpPr>
        <dsp:cNvPr id="0" name=""/>
        <dsp:cNvSpPr/>
      </dsp:nvSpPr>
      <dsp:spPr>
        <a:xfrm>
          <a:off x="0" y="4215370"/>
          <a:ext cx="5418821" cy="210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Students must confirm that they have enough externship/non-classroom units available to participate. There is an 18 unit cap on non-classroom units. Please refer to Academic Rule 3.1(c) and Rule 5. </a:t>
          </a:r>
        </a:p>
        <a:p>
          <a:pPr marL="0" lvl="0" indent="0" algn="l" defTabSz="844550">
            <a:lnSpc>
              <a:spcPct val="90000"/>
            </a:lnSpc>
            <a:spcBef>
              <a:spcPct val="0"/>
            </a:spcBef>
            <a:spcAft>
              <a:spcPct val="35000"/>
            </a:spcAft>
            <a:buNone/>
          </a:pPr>
          <a:r>
            <a:rPr lang="en-US" sz="1900" kern="1200"/>
            <a:t>*The 3 accompanying class units do not come out of the non-classroom units. </a:t>
          </a:r>
        </a:p>
      </dsp:txBody>
      <dsp:txXfrm>
        <a:off x="0" y="4215370"/>
        <a:ext cx="5418821" cy="210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31A2-C188-4BD6-8784-1EC4EF5F3258}">
      <dsp:nvSpPr>
        <dsp:cNvPr id="0" name=""/>
        <dsp:cNvSpPr/>
      </dsp:nvSpPr>
      <dsp:spPr>
        <a:xfrm>
          <a:off x="0" y="319"/>
          <a:ext cx="5184184"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7F7176-4E2F-4EA5-9DED-0CF6FB61621F}">
      <dsp:nvSpPr>
        <dsp:cNvPr id="0" name=""/>
        <dsp:cNvSpPr/>
      </dsp:nvSpPr>
      <dsp:spPr>
        <a:xfrm>
          <a:off x="0" y="319"/>
          <a:ext cx="5184184" cy="1847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Hastings Law students must be in their fourth, fifth or sixth semesters of law school to participate in the Program.  </a:t>
          </a:r>
        </a:p>
      </dsp:txBody>
      <dsp:txXfrm>
        <a:off x="0" y="319"/>
        <a:ext cx="5184184" cy="1847602"/>
      </dsp:txXfrm>
    </dsp:sp>
    <dsp:sp modelId="{E4747D77-59E2-4857-9A11-0357B8C840A8}">
      <dsp:nvSpPr>
        <dsp:cNvPr id="0" name=""/>
        <dsp:cNvSpPr/>
      </dsp:nvSpPr>
      <dsp:spPr>
        <a:xfrm>
          <a:off x="0" y="1847921"/>
          <a:ext cx="5184184" cy="0"/>
        </a:xfrm>
        <a:prstGeom prst="line">
          <a:avLst/>
        </a:prstGeom>
        <a:gradFill rotWithShape="0">
          <a:gsLst>
            <a:gs pos="0">
              <a:schemeClr val="accent5">
                <a:shade val="80000"/>
                <a:hueOff val="-77020"/>
                <a:satOff val="7172"/>
                <a:lumOff val="12752"/>
                <a:alphaOff val="0"/>
                <a:satMod val="103000"/>
                <a:lumMod val="102000"/>
                <a:tint val="94000"/>
              </a:schemeClr>
            </a:gs>
            <a:gs pos="50000">
              <a:schemeClr val="accent5">
                <a:shade val="80000"/>
                <a:hueOff val="-77020"/>
                <a:satOff val="7172"/>
                <a:lumOff val="12752"/>
                <a:alphaOff val="0"/>
                <a:satMod val="110000"/>
                <a:lumMod val="100000"/>
                <a:shade val="100000"/>
              </a:schemeClr>
            </a:gs>
            <a:gs pos="100000">
              <a:schemeClr val="accent5">
                <a:shade val="80000"/>
                <a:hueOff val="-77020"/>
                <a:satOff val="7172"/>
                <a:lumOff val="12752"/>
                <a:alphaOff val="0"/>
                <a:lumMod val="99000"/>
                <a:satMod val="120000"/>
                <a:shade val="78000"/>
              </a:schemeClr>
            </a:gs>
          </a:gsLst>
          <a:lin ang="5400000" scaled="0"/>
        </a:gradFill>
        <a:ln w="6350" cap="flat" cmpd="sng" algn="ctr">
          <a:solidFill>
            <a:schemeClr val="accent5">
              <a:shade val="80000"/>
              <a:hueOff val="-77020"/>
              <a:satOff val="7172"/>
              <a:lumOff val="12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83C864-80AD-4A9B-B418-1A740E50221B}">
      <dsp:nvSpPr>
        <dsp:cNvPr id="0" name=""/>
        <dsp:cNvSpPr/>
      </dsp:nvSpPr>
      <dsp:spPr>
        <a:xfrm>
          <a:off x="0" y="1847921"/>
          <a:ext cx="5179121" cy="301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lumMod val="95000"/>
                </a:schemeClr>
              </a:solidFill>
            </a:rPr>
            <a:t>Hastings students must confirm eligibility with the Associate Dean for Experiential Learning in terms of units, course requirements, and other academic planning issues. </a:t>
          </a:r>
        </a:p>
        <a:p>
          <a:pPr marL="0" lvl="0" indent="0" algn="l" defTabSz="889000">
            <a:lnSpc>
              <a:spcPct val="90000"/>
            </a:lnSpc>
            <a:spcBef>
              <a:spcPct val="0"/>
            </a:spcBef>
            <a:spcAft>
              <a:spcPct val="35000"/>
            </a:spcAft>
            <a:buNone/>
          </a:pPr>
          <a:r>
            <a:rPr lang="en-US" sz="2000" kern="1200" dirty="0">
              <a:solidFill>
                <a:schemeClr val="tx1">
                  <a:lumMod val="95000"/>
                </a:schemeClr>
              </a:solidFill>
            </a:rPr>
            <a:t>The 3 unit seminar, “Law and Lawyering in the Nation’s Capital” and the fieldwork are each graded CR/NC.</a:t>
          </a:r>
          <a:endParaRPr lang="en-US" sz="2000" kern="1200" dirty="0"/>
        </a:p>
      </dsp:txBody>
      <dsp:txXfrm>
        <a:off x="0" y="1847921"/>
        <a:ext cx="5179121" cy="3013181"/>
      </dsp:txXfrm>
    </dsp:sp>
    <dsp:sp modelId="{040689FD-CF00-4CFD-BF1B-6CDAE033A599}">
      <dsp:nvSpPr>
        <dsp:cNvPr id="0" name=""/>
        <dsp:cNvSpPr/>
      </dsp:nvSpPr>
      <dsp:spPr>
        <a:xfrm>
          <a:off x="0" y="4861103"/>
          <a:ext cx="5184184" cy="0"/>
        </a:xfrm>
        <a:prstGeom prst="line">
          <a:avLst/>
        </a:prstGeom>
        <a:gradFill rotWithShape="0">
          <a:gsLst>
            <a:gs pos="0">
              <a:schemeClr val="accent5">
                <a:shade val="80000"/>
                <a:hueOff val="-154039"/>
                <a:satOff val="14344"/>
                <a:lumOff val="25503"/>
                <a:alphaOff val="0"/>
                <a:satMod val="103000"/>
                <a:lumMod val="102000"/>
                <a:tint val="94000"/>
              </a:schemeClr>
            </a:gs>
            <a:gs pos="50000">
              <a:schemeClr val="accent5">
                <a:shade val="80000"/>
                <a:hueOff val="-154039"/>
                <a:satOff val="14344"/>
                <a:lumOff val="25503"/>
                <a:alphaOff val="0"/>
                <a:satMod val="110000"/>
                <a:lumMod val="100000"/>
                <a:shade val="100000"/>
              </a:schemeClr>
            </a:gs>
            <a:gs pos="100000">
              <a:schemeClr val="accent5">
                <a:shade val="80000"/>
                <a:hueOff val="-154039"/>
                <a:satOff val="14344"/>
                <a:lumOff val="25503"/>
                <a:alphaOff val="0"/>
                <a:lumMod val="99000"/>
                <a:satMod val="120000"/>
                <a:shade val="78000"/>
              </a:schemeClr>
            </a:gs>
          </a:gsLst>
          <a:lin ang="5400000" scaled="0"/>
        </a:gradFill>
        <a:ln w="6350" cap="flat" cmpd="sng" algn="ctr">
          <a:solidFill>
            <a:schemeClr val="accent5">
              <a:shade val="80000"/>
              <a:hueOff val="-154039"/>
              <a:satOff val="14344"/>
              <a:lumOff val="255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A2F408-75D1-455C-AABF-FD03891B7160}">
      <dsp:nvSpPr>
        <dsp:cNvPr id="0" name=""/>
        <dsp:cNvSpPr/>
      </dsp:nvSpPr>
      <dsp:spPr>
        <a:xfrm>
          <a:off x="0" y="4861103"/>
          <a:ext cx="5184184" cy="1847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lumMod val="95000"/>
                </a:schemeClr>
              </a:solidFill>
            </a:rPr>
            <a:t>Students must confirm that they have enough non-classroom units available to participate.  There is a 20 unit cap on non-classroom units (independent study, TA, RA, competition team, journal, note, non-class or fieldwork portion of clinics and externships); please refer to Academic Reg. 1203.</a:t>
          </a:r>
          <a:endParaRPr lang="en-US" sz="2000" kern="1200"/>
        </a:p>
      </dsp:txBody>
      <dsp:txXfrm>
        <a:off x="0" y="4861103"/>
        <a:ext cx="5184184" cy="184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31A2-C188-4BD6-8784-1EC4EF5F3258}">
      <dsp:nvSpPr>
        <dsp:cNvPr id="0" name=""/>
        <dsp:cNvSpPr/>
      </dsp:nvSpPr>
      <dsp:spPr>
        <a:xfrm>
          <a:off x="0" y="844"/>
          <a:ext cx="5342620"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7F7176-4E2F-4EA5-9DED-0CF6FB61621F}">
      <dsp:nvSpPr>
        <dsp:cNvPr id="0" name=""/>
        <dsp:cNvSpPr/>
      </dsp:nvSpPr>
      <dsp:spPr>
        <a:xfrm>
          <a:off x="0" y="844"/>
          <a:ext cx="5342620" cy="135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Davis Law students must be in their fourth, fifth or sixth semesters of law school to participate in the Program.  </a:t>
          </a:r>
        </a:p>
      </dsp:txBody>
      <dsp:txXfrm>
        <a:off x="0" y="844"/>
        <a:ext cx="5342620" cy="1354856"/>
      </dsp:txXfrm>
    </dsp:sp>
    <dsp:sp modelId="{E4747D77-59E2-4857-9A11-0357B8C840A8}">
      <dsp:nvSpPr>
        <dsp:cNvPr id="0" name=""/>
        <dsp:cNvSpPr/>
      </dsp:nvSpPr>
      <dsp:spPr>
        <a:xfrm>
          <a:off x="0" y="1355701"/>
          <a:ext cx="5342620" cy="0"/>
        </a:xfrm>
        <a:prstGeom prst="line">
          <a:avLst/>
        </a:prstGeom>
        <a:gradFill rotWithShape="0">
          <a:gsLst>
            <a:gs pos="0">
              <a:schemeClr val="accent5">
                <a:shade val="80000"/>
                <a:hueOff val="-77020"/>
                <a:satOff val="7172"/>
                <a:lumOff val="12752"/>
                <a:alphaOff val="0"/>
                <a:satMod val="103000"/>
                <a:lumMod val="102000"/>
                <a:tint val="94000"/>
              </a:schemeClr>
            </a:gs>
            <a:gs pos="50000">
              <a:schemeClr val="accent5">
                <a:shade val="80000"/>
                <a:hueOff val="-77020"/>
                <a:satOff val="7172"/>
                <a:lumOff val="12752"/>
                <a:alphaOff val="0"/>
                <a:satMod val="110000"/>
                <a:lumMod val="100000"/>
                <a:shade val="100000"/>
              </a:schemeClr>
            </a:gs>
            <a:gs pos="100000">
              <a:schemeClr val="accent5">
                <a:shade val="80000"/>
                <a:hueOff val="-77020"/>
                <a:satOff val="7172"/>
                <a:lumOff val="12752"/>
                <a:alphaOff val="0"/>
                <a:lumMod val="99000"/>
                <a:satMod val="120000"/>
                <a:shade val="78000"/>
              </a:schemeClr>
            </a:gs>
          </a:gsLst>
          <a:lin ang="5400000" scaled="0"/>
        </a:gradFill>
        <a:ln w="6350" cap="flat" cmpd="sng" algn="ctr">
          <a:solidFill>
            <a:schemeClr val="accent5">
              <a:shade val="80000"/>
              <a:hueOff val="-77020"/>
              <a:satOff val="7172"/>
              <a:lumOff val="12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83C864-80AD-4A9B-B418-1A740E50221B}">
      <dsp:nvSpPr>
        <dsp:cNvPr id="0" name=""/>
        <dsp:cNvSpPr/>
      </dsp:nvSpPr>
      <dsp:spPr>
        <a:xfrm>
          <a:off x="0" y="1355701"/>
          <a:ext cx="5337403" cy="21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US" sz="1800" kern="1200"/>
            <a:t>UC Davis Law students must check their unofficial transcripts and are encouraged to meet with the Dean of Students to confirm that they are eligible to participate in the program in terms of units, course requirements and other academic planning issues.</a:t>
          </a:r>
        </a:p>
      </dsp:txBody>
      <dsp:txXfrm>
        <a:off x="0" y="1355701"/>
        <a:ext cx="5337403" cy="2169748"/>
      </dsp:txXfrm>
    </dsp:sp>
    <dsp:sp modelId="{040689FD-CF00-4CFD-BF1B-6CDAE033A599}">
      <dsp:nvSpPr>
        <dsp:cNvPr id="0" name=""/>
        <dsp:cNvSpPr/>
      </dsp:nvSpPr>
      <dsp:spPr>
        <a:xfrm>
          <a:off x="0" y="3525449"/>
          <a:ext cx="5342620" cy="0"/>
        </a:xfrm>
        <a:prstGeom prst="line">
          <a:avLst/>
        </a:prstGeom>
        <a:gradFill rotWithShape="0">
          <a:gsLst>
            <a:gs pos="0">
              <a:schemeClr val="accent5">
                <a:shade val="80000"/>
                <a:hueOff val="-154039"/>
                <a:satOff val="14344"/>
                <a:lumOff val="25503"/>
                <a:alphaOff val="0"/>
                <a:satMod val="103000"/>
                <a:lumMod val="102000"/>
                <a:tint val="94000"/>
              </a:schemeClr>
            </a:gs>
            <a:gs pos="50000">
              <a:schemeClr val="accent5">
                <a:shade val="80000"/>
                <a:hueOff val="-154039"/>
                <a:satOff val="14344"/>
                <a:lumOff val="25503"/>
                <a:alphaOff val="0"/>
                <a:satMod val="110000"/>
                <a:lumMod val="100000"/>
                <a:shade val="100000"/>
              </a:schemeClr>
            </a:gs>
            <a:gs pos="100000">
              <a:schemeClr val="accent5">
                <a:shade val="80000"/>
                <a:hueOff val="-154039"/>
                <a:satOff val="14344"/>
                <a:lumOff val="25503"/>
                <a:alphaOff val="0"/>
                <a:lumMod val="99000"/>
                <a:satMod val="120000"/>
                <a:shade val="78000"/>
              </a:schemeClr>
            </a:gs>
          </a:gsLst>
          <a:lin ang="5400000" scaled="0"/>
        </a:gradFill>
        <a:ln w="6350" cap="flat" cmpd="sng" algn="ctr">
          <a:solidFill>
            <a:schemeClr val="accent5">
              <a:shade val="80000"/>
              <a:hueOff val="-154039"/>
              <a:satOff val="14344"/>
              <a:lumOff val="255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A2F408-75D1-455C-AABF-FD03891B7160}">
      <dsp:nvSpPr>
        <dsp:cNvPr id="0" name=""/>
        <dsp:cNvSpPr/>
      </dsp:nvSpPr>
      <dsp:spPr>
        <a:xfrm>
          <a:off x="0" y="3525449"/>
          <a:ext cx="5337403" cy="287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tx1">
                  <a:lumMod val="95000"/>
                </a:schemeClr>
              </a:solidFill>
            </a:rPr>
            <a:t>UC Davis Law Students must confirm that they have enough externship/clinical units to participate. No more than 16 units of courses (up to 20 units with permission) numbered 400 or above (including the UCDC externship) and non-law courses at any UC may be taken for credit towards King Hall J.D. See Regulation 1.4(B)(3). No more than 14 of these units may be taken in externships, including the UCDC externship. See Regulation.  Note that the 3 unit seminar, “Law and Lawyering in the Nation’s Capital” is a graded course and is </a:t>
          </a:r>
          <a:r>
            <a:rPr lang="en-US" sz="1800" u="sng" kern="1200">
              <a:solidFill>
                <a:schemeClr val="tx1">
                  <a:lumMod val="95000"/>
                </a:schemeClr>
              </a:solidFill>
            </a:rPr>
            <a:t>not</a:t>
          </a:r>
          <a:r>
            <a:rPr lang="en-US" sz="1800" kern="1200">
              <a:solidFill>
                <a:schemeClr val="tx1">
                  <a:lumMod val="95000"/>
                </a:schemeClr>
              </a:solidFill>
            </a:rPr>
            <a:t> included in the calculations of Regulation 1.4(B).</a:t>
          </a:r>
          <a:endParaRPr lang="en-US" sz="1800" kern="1200"/>
        </a:p>
      </dsp:txBody>
      <dsp:txXfrm>
        <a:off x="0" y="3525449"/>
        <a:ext cx="5337403" cy="2874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31A2-C188-4BD6-8784-1EC4EF5F3258}">
      <dsp:nvSpPr>
        <dsp:cNvPr id="0" name=""/>
        <dsp:cNvSpPr/>
      </dsp:nvSpPr>
      <dsp:spPr>
        <a:xfrm>
          <a:off x="0" y="697"/>
          <a:ext cx="5184184"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7F7176-4E2F-4EA5-9DED-0CF6FB61621F}">
      <dsp:nvSpPr>
        <dsp:cNvPr id="0" name=""/>
        <dsp:cNvSpPr/>
      </dsp:nvSpPr>
      <dsp:spPr>
        <a:xfrm>
          <a:off x="0" y="697"/>
          <a:ext cx="5184184" cy="251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Irvine Law students must be in their fourth, fifth or sixth* semesters of law school to participate in the Program.  </a:t>
          </a:r>
        </a:p>
        <a:p>
          <a:pPr marL="0" lvl="0" indent="0" algn="l" defTabSz="889000">
            <a:lnSpc>
              <a:spcPct val="90000"/>
            </a:lnSpc>
            <a:spcBef>
              <a:spcPct val="0"/>
            </a:spcBef>
            <a:spcAft>
              <a:spcPct val="35000"/>
            </a:spcAft>
            <a:buNone/>
          </a:pPr>
          <a:r>
            <a:rPr lang="en-US" sz="2000" kern="1200" dirty="0"/>
            <a:t>* Irvine Law students in their sixth semester must obtain approval from Professor Hughes, UCI Law Externship Director. </a:t>
          </a:r>
        </a:p>
      </dsp:txBody>
      <dsp:txXfrm>
        <a:off x="0" y="697"/>
        <a:ext cx="5184184" cy="2515907"/>
      </dsp:txXfrm>
    </dsp:sp>
    <dsp:sp modelId="{E4747D77-59E2-4857-9A11-0357B8C840A8}">
      <dsp:nvSpPr>
        <dsp:cNvPr id="0" name=""/>
        <dsp:cNvSpPr/>
      </dsp:nvSpPr>
      <dsp:spPr>
        <a:xfrm>
          <a:off x="0" y="2516604"/>
          <a:ext cx="5184184" cy="0"/>
        </a:xfrm>
        <a:prstGeom prst="line">
          <a:avLst/>
        </a:prstGeom>
        <a:gradFill rotWithShape="0">
          <a:gsLst>
            <a:gs pos="0">
              <a:schemeClr val="accent5">
                <a:shade val="80000"/>
                <a:hueOff val="-77020"/>
                <a:satOff val="7172"/>
                <a:lumOff val="12752"/>
                <a:alphaOff val="0"/>
                <a:satMod val="103000"/>
                <a:lumMod val="102000"/>
                <a:tint val="94000"/>
              </a:schemeClr>
            </a:gs>
            <a:gs pos="50000">
              <a:schemeClr val="accent5">
                <a:shade val="80000"/>
                <a:hueOff val="-77020"/>
                <a:satOff val="7172"/>
                <a:lumOff val="12752"/>
                <a:alphaOff val="0"/>
                <a:satMod val="110000"/>
                <a:lumMod val="100000"/>
                <a:shade val="100000"/>
              </a:schemeClr>
            </a:gs>
            <a:gs pos="100000">
              <a:schemeClr val="accent5">
                <a:shade val="80000"/>
                <a:hueOff val="-77020"/>
                <a:satOff val="7172"/>
                <a:lumOff val="12752"/>
                <a:alphaOff val="0"/>
                <a:lumMod val="99000"/>
                <a:satMod val="120000"/>
                <a:shade val="78000"/>
              </a:schemeClr>
            </a:gs>
          </a:gsLst>
          <a:lin ang="5400000" scaled="0"/>
        </a:gradFill>
        <a:ln w="6350" cap="flat" cmpd="sng" algn="ctr">
          <a:solidFill>
            <a:schemeClr val="accent5">
              <a:shade val="80000"/>
              <a:hueOff val="-77020"/>
              <a:satOff val="7172"/>
              <a:lumOff val="12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83C864-80AD-4A9B-B418-1A740E50221B}">
      <dsp:nvSpPr>
        <dsp:cNvPr id="0" name=""/>
        <dsp:cNvSpPr/>
      </dsp:nvSpPr>
      <dsp:spPr>
        <a:xfrm>
          <a:off x="0" y="2516604"/>
          <a:ext cx="5184184" cy="351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UC Irvine Law students must confirm with the Dean of Students that they are eligible to participate in the program in terms of units, course requirements, limitations on particular types of units (see Academic Rules, I. D.) and other academic planning issues.  Confirmation of this approval must be submitted (using the Externship Registration form) to the Director of Externships.</a:t>
          </a:r>
        </a:p>
      </dsp:txBody>
      <dsp:txXfrm>
        <a:off x="0" y="2516604"/>
        <a:ext cx="5184184" cy="3514426"/>
      </dsp:txXfrm>
    </dsp:sp>
    <dsp:sp modelId="{040689FD-CF00-4CFD-BF1B-6CDAE033A599}">
      <dsp:nvSpPr>
        <dsp:cNvPr id="0" name=""/>
        <dsp:cNvSpPr/>
      </dsp:nvSpPr>
      <dsp:spPr>
        <a:xfrm>
          <a:off x="0" y="6031031"/>
          <a:ext cx="5184184" cy="0"/>
        </a:xfrm>
        <a:prstGeom prst="line">
          <a:avLst/>
        </a:prstGeom>
        <a:gradFill rotWithShape="0">
          <a:gsLst>
            <a:gs pos="0">
              <a:schemeClr val="accent5">
                <a:shade val="80000"/>
                <a:hueOff val="-154039"/>
                <a:satOff val="14344"/>
                <a:lumOff val="25503"/>
                <a:alphaOff val="0"/>
                <a:satMod val="103000"/>
                <a:lumMod val="102000"/>
                <a:tint val="94000"/>
              </a:schemeClr>
            </a:gs>
            <a:gs pos="50000">
              <a:schemeClr val="accent5">
                <a:shade val="80000"/>
                <a:hueOff val="-154039"/>
                <a:satOff val="14344"/>
                <a:lumOff val="25503"/>
                <a:alphaOff val="0"/>
                <a:satMod val="110000"/>
                <a:lumMod val="100000"/>
                <a:shade val="100000"/>
              </a:schemeClr>
            </a:gs>
            <a:gs pos="100000">
              <a:schemeClr val="accent5">
                <a:shade val="80000"/>
                <a:hueOff val="-154039"/>
                <a:satOff val="14344"/>
                <a:lumOff val="25503"/>
                <a:alphaOff val="0"/>
                <a:lumMod val="99000"/>
                <a:satMod val="120000"/>
                <a:shade val="78000"/>
              </a:schemeClr>
            </a:gs>
          </a:gsLst>
          <a:lin ang="5400000" scaled="0"/>
        </a:gradFill>
        <a:ln w="6350" cap="flat" cmpd="sng" algn="ctr">
          <a:solidFill>
            <a:schemeClr val="accent5">
              <a:shade val="80000"/>
              <a:hueOff val="-154039"/>
              <a:satOff val="14344"/>
              <a:lumOff val="255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A2F408-75D1-455C-AABF-FD03891B7160}">
      <dsp:nvSpPr>
        <dsp:cNvPr id="0" name=""/>
        <dsp:cNvSpPr/>
      </dsp:nvSpPr>
      <dsp:spPr>
        <a:xfrm flipV="1">
          <a:off x="0" y="6031031"/>
          <a:ext cx="5184184" cy="15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endParaRPr lang="en-US" sz="700" kern="1200"/>
        </a:p>
      </dsp:txBody>
      <dsp:txXfrm rot="10800000">
        <a:off x="0" y="6031031"/>
        <a:ext cx="5184184" cy="153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31A2-C188-4BD6-8784-1EC4EF5F3258}">
      <dsp:nvSpPr>
        <dsp:cNvPr id="0" name=""/>
        <dsp:cNvSpPr/>
      </dsp:nvSpPr>
      <dsp:spPr>
        <a:xfrm>
          <a:off x="0" y="2143"/>
          <a:ext cx="5184184"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7F7176-4E2F-4EA5-9DED-0CF6FB61621F}">
      <dsp:nvSpPr>
        <dsp:cNvPr id="0" name=""/>
        <dsp:cNvSpPr/>
      </dsp:nvSpPr>
      <dsp:spPr>
        <a:xfrm>
          <a:off x="0" y="2143"/>
          <a:ext cx="5184184" cy="15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UCLA Law students must be in their fourth, fifth or sixth semesters of law school to participate in the Program.  </a:t>
          </a:r>
        </a:p>
      </dsp:txBody>
      <dsp:txXfrm>
        <a:off x="0" y="2143"/>
        <a:ext cx="5184184" cy="1597801"/>
      </dsp:txXfrm>
    </dsp:sp>
    <dsp:sp modelId="{E4747D77-59E2-4857-9A11-0357B8C840A8}">
      <dsp:nvSpPr>
        <dsp:cNvPr id="0" name=""/>
        <dsp:cNvSpPr/>
      </dsp:nvSpPr>
      <dsp:spPr>
        <a:xfrm>
          <a:off x="0" y="1599945"/>
          <a:ext cx="5184184" cy="0"/>
        </a:xfrm>
        <a:prstGeom prst="line">
          <a:avLst/>
        </a:prstGeom>
        <a:gradFill rotWithShape="0">
          <a:gsLst>
            <a:gs pos="0">
              <a:schemeClr val="accent5">
                <a:shade val="80000"/>
                <a:hueOff val="-77020"/>
                <a:satOff val="7172"/>
                <a:lumOff val="12752"/>
                <a:alphaOff val="0"/>
                <a:satMod val="103000"/>
                <a:lumMod val="102000"/>
                <a:tint val="94000"/>
              </a:schemeClr>
            </a:gs>
            <a:gs pos="50000">
              <a:schemeClr val="accent5">
                <a:shade val="80000"/>
                <a:hueOff val="-77020"/>
                <a:satOff val="7172"/>
                <a:lumOff val="12752"/>
                <a:alphaOff val="0"/>
                <a:satMod val="110000"/>
                <a:lumMod val="100000"/>
                <a:shade val="100000"/>
              </a:schemeClr>
            </a:gs>
            <a:gs pos="100000">
              <a:schemeClr val="accent5">
                <a:shade val="80000"/>
                <a:hueOff val="-77020"/>
                <a:satOff val="7172"/>
                <a:lumOff val="12752"/>
                <a:alphaOff val="0"/>
                <a:lumMod val="99000"/>
                <a:satMod val="120000"/>
                <a:shade val="78000"/>
              </a:schemeClr>
            </a:gs>
          </a:gsLst>
          <a:lin ang="5400000" scaled="0"/>
        </a:gradFill>
        <a:ln w="6350" cap="flat" cmpd="sng" algn="ctr">
          <a:solidFill>
            <a:schemeClr val="accent5">
              <a:shade val="80000"/>
              <a:hueOff val="-77020"/>
              <a:satOff val="7172"/>
              <a:lumOff val="12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83C864-80AD-4A9B-B418-1A740E50221B}">
      <dsp:nvSpPr>
        <dsp:cNvPr id="0" name=""/>
        <dsp:cNvSpPr/>
      </dsp:nvSpPr>
      <dsp:spPr>
        <a:xfrm>
          <a:off x="0" y="1599945"/>
          <a:ext cx="5179121" cy="233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UCLA Law students must confirm with the UCLA Law Externship Office that they are eligible to participate in the Program in terms of units, course requirements, and other academic planning issues.</a:t>
          </a:r>
        </a:p>
        <a:p>
          <a:pPr marL="0" lvl="0" indent="0" algn="l" defTabSz="889000">
            <a:lnSpc>
              <a:spcPct val="90000"/>
            </a:lnSpc>
            <a:spcBef>
              <a:spcPct val="0"/>
            </a:spcBef>
            <a:spcAft>
              <a:spcPct val="35000"/>
            </a:spcAft>
            <a:buNone/>
          </a:pPr>
          <a:r>
            <a:rPr lang="en-US" sz="2000" kern="1200" dirty="0"/>
            <a:t>Students who have already participated in an externship are not eligible to apply.  </a:t>
          </a:r>
        </a:p>
        <a:p>
          <a:pPr marL="0" lvl="0" indent="0" algn="l" defTabSz="889000">
            <a:lnSpc>
              <a:spcPct val="90000"/>
            </a:lnSpc>
            <a:spcBef>
              <a:spcPct val="0"/>
            </a:spcBef>
            <a:spcAft>
              <a:spcPct val="35000"/>
            </a:spcAft>
            <a:buNone/>
          </a:pPr>
          <a:endParaRPr lang="en-US" sz="1500" kern="1200" dirty="0"/>
        </a:p>
      </dsp:txBody>
      <dsp:txXfrm>
        <a:off x="0" y="1599945"/>
        <a:ext cx="5179121" cy="2336992"/>
      </dsp:txXfrm>
    </dsp:sp>
    <dsp:sp modelId="{040689FD-CF00-4CFD-BF1B-6CDAE033A599}">
      <dsp:nvSpPr>
        <dsp:cNvPr id="0" name=""/>
        <dsp:cNvSpPr/>
      </dsp:nvSpPr>
      <dsp:spPr>
        <a:xfrm>
          <a:off x="0" y="3936937"/>
          <a:ext cx="5184184" cy="0"/>
        </a:xfrm>
        <a:prstGeom prst="line">
          <a:avLst/>
        </a:prstGeom>
        <a:gradFill rotWithShape="0">
          <a:gsLst>
            <a:gs pos="0">
              <a:schemeClr val="accent5">
                <a:shade val="80000"/>
                <a:hueOff val="-154039"/>
                <a:satOff val="14344"/>
                <a:lumOff val="25503"/>
                <a:alphaOff val="0"/>
                <a:satMod val="103000"/>
                <a:lumMod val="102000"/>
                <a:tint val="94000"/>
              </a:schemeClr>
            </a:gs>
            <a:gs pos="50000">
              <a:schemeClr val="accent5">
                <a:shade val="80000"/>
                <a:hueOff val="-154039"/>
                <a:satOff val="14344"/>
                <a:lumOff val="25503"/>
                <a:alphaOff val="0"/>
                <a:satMod val="110000"/>
                <a:lumMod val="100000"/>
                <a:shade val="100000"/>
              </a:schemeClr>
            </a:gs>
            <a:gs pos="100000">
              <a:schemeClr val="accent5">
                <a:shade val="80000"/>
                <a:hueOff val="-154039"/>
                <a:satOff val="14344"/>
                <a:lumOff val="25503"/>
                <a:alphaOff val="0"/>
                <a:lumMod val="99000"/>
                <a:satMod val="120000"/>
                <a:shade val="78000"/>
              </a:schemeClr>
            </a:gs>
          </a:gsLst>
          <a:lin ang="5400000" scaled="0"/>
        </a:gradFill>
        <a:ln w="6350" cap="flat" cmpd="sng" algn="ctr">
          <a:solidFill>
            <a:schemeClr val="accent5">
              <a:shade val="80000"/>
              <a:hueOff val="-154039"/>
              <a:satOff val="14344"/>
              <a:lumOff val="255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A2F408-75D1-455C-AABF-FD03891B7160}">
      <dsp:nvSpPr>
        <dsp:cNvPr id="0" name=""/>
        <dsp:cNvSpPr/>
      </dsp:nvSpPr>
      <dsp:spPr>
        <a:xfrm>
          <a:off x="0" y="3936937"/>
          <a:ext cx="5184184" cy="15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3936937"/>
        <a:ext cx="5184184" cy="15978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p:txBody>
          <a:bodyPr/>
          <a:lstStyle/>
          <a:p>
            <a:fld id="{CD43249B-321B-4310-A00D-9918356A114D}" type="datetimeFigureOut">
              <a:rPr lang="en-US" smtClean="0"/>
              <a:pPr/>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164112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32348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03582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346387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126026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CD43249B-321B-4310-A00D-9918356A114D}"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4167567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CD43249B-321B-4310-A00D-9918356A114D}"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308821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249B-321B-4310-A00D-9918356A114D}"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190351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249B-321B-4310-A00D-9918356A114D}"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92831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249B-321B-4310-A00D-9918356A114D}"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10709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D43249B-321B-4310-A00D-9918356A114D}"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304821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69068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43249B-321B-4310-A00D-9918356A114D}" type="datetimeFigureOut">
              <a:rPr lang="en-US" smtClean="0"/>
              <a:pPr/>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25840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43249B-321B-4310-A00D-9918356A114D}"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43988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3249B-321B-4310-A00D-9918356A114D}" type="datetimeFigureOut">
              <a:rPr lang="en-US" smtClean="0"/>
              <a:pPr/>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5440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61373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43249B-321B-4310-A00D-9918356A114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A53ED-5013-40F6-A10F-1EA8255BCC64}" type="slidenum">
              <a:rPr lang="en-US" smtClean="0"/>
              <a:pPr/>
              <a:t>‹#›</a:t>
            </a:fld>
            <a:endParaRPr lang="en-US"/>
          </a:p>
        </p:txBody>
      </p:sp>
    </p:spTree>
    <p:extLst>
      <p:ext uri="{BB962C8B-B14F-4D97-AF65-F5344CB8AC3E}">
        <p14:creationId xmlns:p14="http://schemas.microsoft.com/office/powerpoint/2010/main" val="240427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D43249B-321B-4310-A00D-9918356A114D}" type="datetimeFigureOut">
              <a:rPr lang="en-US" smtClean="0"/>
              <a:pPr/>
              <a:t>9/28/2021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36A53ED-5013-40F6-A10F-1EA8255BCC64}" type="slidenum">
              <a:rPr lang="en-US" smtClean="0"/>
              <a:pPr/>
              <a:t>‹#›</a:t>
            </a:fld>
            <a:endParaRPr lang="en-US"/>
          </a:p>
        </p:txBody>
      </p:sp>
    </p:spTree>
    <p:extLst>
      <p:ext uri="{BB962C8B-B14F-4D97-AF65-F5344CB8AC3E}">
        <p14:creationId xmlns:p14="http://schemas.microsoft.com/office/powerpoint/2010/main" val="402454655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ucdc.edu/academic/la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drbauman@ucdavis.edu" TargetMode="External"/><Relationship Id="rId3" Type="http://schemas.openxmlformats.org/officeDocument/2006/relationships/hyperlink" Target="http://www.law.ucla.edu/centers-programs/clinical-program/externshiphome/UCDC/Pages/default.aspx" TargetMode="External"/><Relationship Id="rId7" Type="http://schemas.openxmlformats.org/officeDocument/2006/relationships/hyperlink" Target="mailto:geevargis@uchastings.edu" TargetMode="External"/><Relationship Id="rId2" Type="http://schemas.openxmlformats.org/officeDocument/2006/relationships/hyperlink" Target="mailto:lfry@law.uci.edu" TargetMode="External"/><Relationship Id="rId1" Type="http://schemas.openxmlformats.org/officeDocument/2006/relationships/slideLayout" Target="../slideLayouts/slideLayout2.xml"/><Relationship Id="rId6" Type="http://schemas.openxmlformats.org/officeDocument/2006/relationships/hyperlink" Target="http://www.law.uci.edu/current/ucdc_law.html" TargetMode="External"/><Relationship Id="rId5" Type="http://schemas.openxmlformats.org/officeDocument/2006/relationships/hyperlink" Target="mailto:dhughes@law.uci.edu" TargetMode="External"/><Relationship Id="rId4" Type="http://schemas.openxmlformats.org/officeDocument/2006/relationships/hyperlink" Target="mailto:Kwilliams1@berkeley.edu" TargetMode="External"/><Relationship Id="rId9" Type="http://schemas.openxmlformats.org/officeDocument/2006/relationships/hyperlink" Target="https://law.ucdavis.edu/externship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cdc.edu/academic/law"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010400" cy="1066800"/>
          </a:xfrm>
        </p:spPr>
        <p:txBody>
          <a:bodyPr>
            <a:normAutofit fontScale="90000"/>
          </a:bodyPr>
          <a:lstStyle/>
          <a:p>
            <a:pPr algn="ctr"/>
            <a:r>
              <a:rPr lang="en-US" sz="2400" dirty="0">
                <a:solidFill>
                  <a:schemeClr val="tx1"/>
                </a:solidFill>
                <a:latin typeface="Georgia" panose="02040502050405020303" pitchFamily="18" charset="0"/>
                <a:cs typeface="Browallia New" pitchFamily="34" charset="-34"/>
              </a:rPr>
              <a:t>University of California Law Program in DC </a:t>
            </a:r>
            <a:br>
              <a:rPr lang="en-US" sz="2400" dirty="0">
                <a:solidFill>
                  <a:schemeClr val="tx1"/>
                </a:solidFill>
                <a:latin typeface="Georgia" panose="02040502050405020303" pitchFamily="18" charset="0"/>
                <a:cs typeface="Browallia New" pitchFamily="34" charset="-34"/>
              </a:rPr>
            </a:br>
            <a:r>
              <a:rPr lang="en-US" sz="2400" dirty="0">
                <a:solidFill>
                  <a:schemeClr val="tx1"/>
                </a:solidFill>
                <a:latin typeface="Georgia" panose="02040502050405020303" pitchFamily="18" charset="0"/>
                <a:cs typeface="Browallia New" pitchFamily="34" charset="-34"/>
              </a:rPr>
              <a:t>(UCDC Law Program)  </a:t>
            </a:r>
            <a:br>
              <a:rPr lang="en-US" sz="2400" dirty="0">
                <a:solidFill>
                  <a:schemeClr val="tx1"/>
                </a:solidFill>
                <a:latin typeface="Georgia" panose="02040502050405020303" pitchFamily="18" charset="0"/>
                <a:cs typeface="Browallia New" pitchFamily="34" charset="-34"/>
              </a:rPr>
            </a:br>
            <a:r>
              <a:rPr lang="en-US" sz="2400" dirty="0">
                <a:solidFill>
                  <a:schemeClr val="tx1"/>
                </a:solidFill>
                <a:latin typeface="Georgia" panose="02040502050405020303" pitchFamily="18" charset="0"/>
                <a:cs typeface="Browallia New" pitchFamily="34" charset="-34"/>
              </a:rPr>
              <a:t>Spring 2022 Information Session </a:t>
            </a:r>
            <a:endParaRPr lang="en-US" sz="2400" dirty="0">
              <a:solidFill>
                <a:schemeClr val="tx1"/>
              </a:solidFill>
              <a:latin typeface="Georgia" panose="02040502050405020303" pitchFamily="18" charset="0"/>
            </a:endParaRPr>
          </a:p>
        </p:txBody>
      </p:sp>
      <p:sp>
        <p:nvSpPr>
          <p:cNvPr id="3" name="Subtitle 2"/>
          <p:cNvSpPr>
            <a:spLocks noGrp="1"/>
          </p:cNvSpPr>
          <p:nvPr>
            <p:ph type="body" sz="half" idx="4294967295"/>
          </p:nvPr>
        </p:nvSpPr>
        <p:spPr>
          <a:xfrm>
            <a:off x="1371600" y="5486400"/>
            <a:ext cx="7772400" cy="457200"/>
          </a:xfrm>
        </p:spPr>
        <p:txBody>
          <a:bodyPr>
            <a:noAutofit/>
          </a:bodyPr>
          <a:lstStyle/>
          <a:p>
            <a:pPr algn="ctr">
              <a:buNone/>
            </a:pPr>
            <a:endParaRPr lang="en-US" sz="2400" b="1">
              <a:latin typeface="Vladimir Script" pitchFamily="66" charset="0"/>
            </a:endParaRPr>
          </a:p>
          <a:p>
            <a:pPr algn="ctr">
              <a:buNone/>
            </a:pPr>
            <a:r>
              <a:rPr lang="en-US" sz="2400">
                <a:latin typeface="Vladimir Script" pitchFamily="66" charset="0"/>
              </a:rPr>
              <a:t> </a:t>
            </a:r>
          </a:p>
          <a:p>
            <a:pPr>
              <a:buNone/>
            </a:pPr>
            <a:endParaRPr lang="en-US"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739900"/>
            <a:ext cx="5181600" cy="3454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499300"/>
            <a:ext cx="7086600" cy="4520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19B3503-D505-49AA-97C1-B299D58DB4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809" y="0"/>
            <a:ext cx="6093190"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1">
            <a:extLst>
              <a:ext uri="{FF2B5EF4-FFF2-40B4-BE49-F238E27FC236}">
                <a16:creationId xmlns:a16="http://schemas.microsoft.com/office/drawing/2014/main" id="{E39A2319-946A-4C65-9B7C-1F86E9B1B5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50810"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16" y="1349680"/>
            <a:ext cx="2198490" cy="4449541"/>
          </a:xfrm>
        </p:spPr>
        <p:txBody>
          <a:bodyPr anchor="t">
            <a:normAutofit/>
          </a:bodyPr>
          <a:lstStyle/>
          <a:p>
            <a:r>
              <a:rPr lang="en-US" sz="2600">
                <a:solidFill>
                  <a:schemeClr val="tx1"/>
                </a:solidFill>
              </a:rPr>
              <a:t>Eligibility Requirements – Davis </a:t>
            </a:r>
          </a:p>
        </p:txBody>
      </p:sp>
      <p:graphicFrame>
        <p:nvGraphicFramePr>
          <p:cNvPr id="14" name="Content Placeholder 2"/>
          <p:cNvGraphicFramePr>
            <a:graphicFrameLocks noGrp="1"/>
          </p:cNvGraphicFramePr>
          <p:nvPr>
            <p:ph idx="1"/>
            <p:extLst>
              <p:ext uri="{D42A27DB-BD31-4B8C-83A1-F6EECF244321}">
                <p14:modId xmlns:p14="http://schemas.microsoft.com/office/powerpoint/2010/main" val="1238275189"/>
              </p:ext>
            </p:extLst>
          </p:nvPr>
        </p:nvGraphicFramePr>
        <p:xfrm>
          <a:off x="3496578" y="228600"/>
          <a:ext cx="5342621" cy="640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47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19B3503-D505-49AA-97C1-B299D58DB4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809" y="0"/>
            <a:ext cx="6093190"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1">
            <a:extLst>
              <a:ext uri="{FF2B5EF4-FFF2-40B4-BE49-F238E27FC236}">
                <a16:creationId xmlns:a16="http://schemas.microsoft.com/office/drawing/2014/main" id="{E39A2319-946A-4C65-9B7C-1F86E9B1B5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50810"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16" y="1349680"/>
            <a:ext cx="2198490" cy="4449541"/>
          </a:xfrm>
        </p:spPr>
        <p:txBody>
          <a:bodyPr anchor="t">
            <a:normAutofit/>
          </a:bodyPr>
          <a:lstStyle/>
          <a:p>
            <a:r>
              <a:rPr lang="en-US" sz="2600">
                <a:solidFill>
                  <a:schemeClr val="tx1"/>
                </a:solidFill>
              </a:rPr>
              <a:t>Eligibility Requirements – Irvine </a:t>
            </a:r>
          </a:p>
        </p:txBody>
      </p:sp>
      <p:graphicFrame>
        <p:nvGraphicFramePr>
          <p:cNvPr id="14" name="Content Placeholder 2"/>
          <p:cNvGraphicFramePr>
            <a:graphicFrameLocks noGrp="1"/>
          </p:cNvGraphicFramePr>
          <p:nvPr>
            <p:ph idx="1"/>
            <p:extLst>
              <p:ext uri="{D42A27DB-BD31-4B8C-83A1-F6EECF244321}">
                <p14:modId xmlns:p14="http://schemas.microsoft.com/office/powerpoint/2010/main" val="2159536171"/>
              </p:ext>
            </p:extLst>
          </p:nvPr>
        </p:nvGraphicFramePr>
        <p:xfrm>
          <a:off x="3496579" y="133565"/>
          <a:ext cx="5184184" cy="6185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47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19B3503-D505-49AA-97C1-B299D58DB4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809" y="0"/>
            <a:ext cx="6093190"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1">
            <a:extLst>
              <a:ext uri="{FF2B5EF4-FFF2-40B4-BE49-F238E27FC236}">
                <a16:creationId xmlns:a16="http://schemas.microsoft.com/office/drawing/2014/main" id="{E39A2319-946A-4C65-9B7C-1F86E9B1B5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50810"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16" y="1349680"/>
            <a:ext cx="2198490" cy="4449541"/>
          </a:xfrm>
        </p:spPr>
        <p:txBody>
          <a:bodyPr anchor="t">
            <a:normAutofit/>
          </a:bodyPr>
          <a:lstStyle/>
          <a:p>
            <a:r>
              <a:rPr lang="en-US" sz="2600">
                <a:solidFill>
                  <a:schemeClr val="tx1"/>
                </a:solidFill>
              </a:rPr>
              <a:t>Eligibility Requirements – UCLA </a:t>
            </a:r>
          </a:p>
        </p:txBody>
      </p:sp>
      <p:graphicFrame>
        <p:nvGraphicFramePr>
          <p:cNvPr id="14" name="Content Placeholder 2"/>
          <p:cNvGraphicFramePr>
            <a:graphicFrameLocks noGrp="1"/>
          </p:cNvGraphicFramePr>
          <p:nvPr>
            <p:ph idx="1"/>
            <p:extLst>
              <p:ext uri="{D42A27DB-BD31-4B8C-83A1-F6EECF244321}">
                <p14:modId xmlns:p14="http://schemas.microsoft.com/office/powerpoint/2010/main" val="2624603103"/>
              </p:ext>
            </p:extLst>
          </p:nvPr>
        </p:nvGraphicFramePr>
        <p:xfrm>
          <a:off x="3496579" y="640075"/>
          <a:ext cx="5184184"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58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762000"/>
          </a:xfrm>
        </p:spPr>
        <p:txBody>
          <a:bodyPr>
            <a:noAutofit/>
          </a:bodyPr>
          <a:lstStyle/>
          <a:p>
            <a:pPr algn="ctr"/>
            <a:r>
              <a:rPr lang="en-US" sz="2800">
                <a:latin typeface="Georgia" panose="02040502050405020303" pitchFamily="18" charset="0"/>
              </a:rPr>
              <a:t>Sample Placements – More samples listed on the UCDC Law  </a:t>
            </a:r>
            <a:r>
              <a:rPr lang="en-US" sz="2800">
                <a:latin typeface="Georgia" panose="02040502050405020303" pitchFamily="18" charset="0"/>
                <a:hlinkClick r:id="rId2"/>
              </a:rPr>
              <a:t>Website</a:t>
            </a:r>
            <a:endParaRPr lang="en-US" sz="2800">
              <a:latin typeface="Georgia" panose="02040502050405020303" pitchFamily="18" charset="0"/>
            </a:endParaRPr>
          </a:p>
        </p:txBody>
      </p:sp>
      <p:sp>
        <p:nvSpPr>
          <p:cNvPr id="3" name="Content Placeholder 2"/>
          <p:cNvSpPr>
            <a:spLocks noGrp="1"/>
          </p:cNvSpPr>
          <p:nvPr>
            <p:ph idx="1"/>
          </p:nvPr>
        </p:nvSpPr>
        <p:spPr>
          <a:xfrm>
            <a:off x="1066800" y="1219200"/>
            <a:ext cx="7620000" cy="5410200"/>
          </a:xfrm>
        </p:spPr>
        <p:txBody>
          <a:bodyPr>
            <a:normAutofit fontScale="25000" lnSpcReduction="20000"/>
          </a:bodyPr>
          <a:lstStyle/>
          <a:p>
            <a:r>
              <a:rPr lang="en-US" sz="6400" b="1" dirty="0">
                <a:latin typeface="Georgia" panose="02040502050405020303" pitchFamily="18" charset="0"/>
              </a:rPr>
              <a:t>Senate Judiciary Committee</a:t>
            </a:r>
          </a:p>
          <a:p>
            <a:r>
              <a:rPr lang="en-US" sz="6400" b="1" dirty="0">
                <a:latin typeface="Georgia" panose="02040502050405020303" pitchFamily="18" charset="0"/>
              </a:rPr>
              <a:t>District Court for the District of Columbia</a:t>
            </a:r>
          </a:p>
          <a:p>
            <a:r>
              <a:rPr lang="en-US" sz="6400" b="1" dirty="0">
                <a:latin typeface="Georgia" panose="02040502050405020303" pitchFamily="18" charset="0"/>
              </a:rPr>
              <a:t>U.S. Department of Education</a:t>
            </a:r>
          </a:p>
          <a:p>
            <a:r>
              <a:rPr lang="en-US" sz="6400" b="1" dirty="0">
                <a:latin typeface="Georgia" panose="02040502050405020303" pitchFamily="18" charset="0"/>
              </a:rPr>
              <a:t>U.S. Department of Health and Human Services</a:t>
            </a:r>
          </a:p>
          <a:p>
            <a:r>
              <a:rPr lang="en-US" sz="6400" b="1" dirty="0">
                <a:latin typeface="Georgia" panose="02040502050405020303" pitchFamily="18" charset="0"/>
              </a:rPr>
              <a:t>U.S. Department of Justice</a:t>
            </a:r>
          </a:p>
          <a:p>
            <a:r>
              <a:rPr lang="en-US" sz="6400" b="1" dirty="0">
                <a:latin typeface="Georgia" panose="02040502050405020303" pitchFamily="18" charset="0"/>
              </a:rPr>
              <a:t>U.S. Department of State</a:t>
            </a:r>
          </a:p>
          <a:p>
            <a:r>
              <a:rPr lang="en-US" sz="6400" b="1" dirty="0">
                <a:latin typeface="Georgia" panose="02040502050405020303" pitchFamily="18" charset="0"/>
              </a:rPr>
              <a:t>U.S. Department of Treasury</a:t>
            </a:r>
          </a:p>
          <a:p>
            <a:r>
              <a:rPr lang="en-US" sz="6400" b="1" dirty="0">
                <a:latin typeface="Georgia" panose="02040502050405020303" pitchFamily="18" charset="0"/>
              </a:rPr>
              <a:t>U.S. Federal Trade Commission</a:t>
            </a:r>
          </a:p>
          <a:p>
            <a:r>
              <a:rPr lang="en-US" sz="6400" b="1" dirty="0">
                <a:latin typeface="Georgia" panose="02040502050405020303" pitchFamily="18" charset="0"/>
              </a:rPr>
              <a:t>U.S. Securities and Exchange Commission</a:t>
            </a:r>
          </a:p>
          <a:p>
            <a:r>
              <a:rPr lang="en-US" sz="6400" b="1" dirty="0">
                <a:latin typeface="Georgia" panose="02040502050405020303" pitchFamily="18" charset="0"/>
              </a:rPr>
              <a:t>White House</a:t>
            </a:r>
          </a:p>
          <a:p>
            <a:pPr lvl="0"/>
            <a:r>
              <a:rPr lang="en-US" sz="6400" b="1" dirty="0">
                <a:latin typeface="Georgia" panose="02040502050405020303" pitchFamily="18" charset="0"/>
              </a:rPr>
              <a:t>U.S. Department of Labor </a:t>
            </a:r>
          </a:p>
          <a:p>
            <a:pPr lvl="0"/>
            <a:r>
              <a:rPr lang="en-US" sz="6400" b="1" dirty="0">
                <a:latin typeface="Georgia" panose="02040502050405020303" pitchFamily="18" charset="0"/>
              </a:rPr>
              <a:t>CFTC </a:t>
            </a:r>
          </a:p>
          <a:p>
            <a:r>
              <a:rPr lang="en-US" sz="6400" b="1" dirty="0">
                <a:latin typeface="Georgia" panose="02040502050405020303" pitchFamily="18" charset="0"/>
              </a:rPr>
              <a:t>Non-Profit/NGOs					</a:t>
            </a:r>
          </a:p>
          <a:p>
            <a:pPr lvl="0"/>
            <a:r>
              <a:rPr lang="en-US" sz="6400" b="1" dirty="0">
                <a:latin typeface="Georgia" panose="02040502050405020303" pitchFamily="18" charset="0"/>
              </a:rPr>
              <a:t>American Civil Liberties Unit (ACLU) - National Prison Project</a:t>
            </a:r>
          </a:p>
          <a:p>
            <a:pPr lvl="0"/>
            <a:r>
              <a:rPr lang="en-US" sz="6400" b="1" dirty="0">
                <a:latin typeface="Georgia" panose="02040502050405020303" pitchFamily="18" charset="0"/>
              </a:rPr>
              <a:t>American Council on Education, Office of General Council</a:t>
            </a:r>
          </a:p>
          <a:p>
            <a:pPr lvl="0"/>
            <a:r>
              <a:rPr lang="en-US" sz="6400" b="1" dirty="0">
                <a:latin typeface="Georgia" panose="02040502050405020303" pitchFamily="18" charset="0"/>
              </a:rPr>
              <a:t>D.C. Public Defender Service</a:t>
            </a:r>
          </a:p>
          <a:p>
            <a:pPr lvl="0"/>
            <a:r>
              <a:rPr lang="en-US" sz="6400" b="1" dirty="0">
                <a:latin typeface="Georgia" panose="02040502050405020303" pitchFamily="18" charset="0"/>
              </a:rPr>
              <a:t>NAACP Legal Defense Fund</a:t>
            </a:r>
          </a:p>
          <a:p>
            <a:pPr lvl="0"/>
            <a:r>
              <a:rPr lang="en-US" sz="6400" b="1" dirty="0">
                <a:latin typeface="Georgia" panose="02040502050405020303" pitchFamily="18" charset="0"/>
              </a:rPr>
              <a:t>Natural Resource Defense Council - Climate Policy Center</a:t>
            </a:r>
          </a:p>
          <a:p>
            <a:pPr lvl="0"/>
            <a:r>
              <a:rPr lang="en-US" sz="6400" b="1" dirty="0">
                <a:latin typeface="Georgia" panose="02040502050405020303" pitchFamily="18" charset="0"/>
              </a:rPr>
              <a:t>Robert F. Kennedy Center for Justice and Human Rights</a:t>
            </a:r>
          </a:p>
          <a:p>
            <a:pPr lvl="0"/>
            <a:endParaRPr lang="en-US" sz="5600" dirty="0"/>
          </a:p>
          <a:p>
            <a:r>
              <a:rPr lang="en-US" sz="1200" dirty="0"/>
              <a:t> </a:t>
            </a:r>
          </a:p>
          <a:p>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FCCE20-1E4F-44FF-87B4-379D391A2D1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115786"/>
            <a:ext cx="2605388" cy="4626428"/>
          </a:xfrm>
          <a:effectLst/>
        </p:spPr>
        <p:txBody>
          <a:bodyPr anchor="ctr">
            <a:normAutofit/>
          </a:bodyPr>
          <a:lstStyle/>
          <a:p>
            <a:pPr algn="r"/>
            <a:r>
              <a:rPr lang="en-US" sz="3500">
                <a:solidFill>
                  <a:schemeClr val="tx1">
                    <a:lumMod val="95000"/>
                  </a:schemeClr>
                </a:solidFill>
                <a:latin typeface="Georgia" panose="02040502050405020303" pitchFamily="18" charset="0"/>
              </a:rPr>
              <a:t>Dates and Deadlines</a:t>
            </a:r>
          </a:p>
        </p:txBody>
      </p:sp>
      <p:sp>
        <p:nvSpPr>
          <p:cNvPr id="3" name="Content Placeholder 2"/>
          <p:cNvSpPr>
            <a:spLocks noGrp="1"/>
          </p:cNvSpPr>
          <p:nvPr>
            <p:ph idx="1"/>
          </p:nvPr>
        </p:nvSpPr>
        <p:spPr>
          <a:xfrm>
            <a:off x="3747406" y="457200"/>
            <a:ext cx="5091789" cy="6019800"/>
          </a:xfrm>
        </p:spPr>
        <p:txBody>
          <a:bodyPr anchor="ctr">
            <a:normAutofit/>
          </a:bodyPr>
          <a:lstStyle/>
          <a:p>
            <a:pPr lvl="1">
              <a:buNone/>
            </a:pPr>
            <a:r>
              <a:rPr lang="en-US" sz="2400" b="1" u="sng" dirty="0">
                <a:solidFill>
                  <a:schemeClr val="tx1">
                    <a:lumMod val="95000"/>
                  </a:schemeClr>
                </a:solidFill>
                <a:latin typeface="Georgia" panose="02040502050405020303" pitchFamily="18" charset="0"/>
              </a:rPr>
              <a:t>Spring 2022 </a:t>
            </a:r>
            <a:endParaRPr lang="en-US" sz="2400" b="1" i="0" u="sng" dirty="0">
              <a:solidFill>
                <a:schemeClr val="tx1">
                  <a:lumMod val="95000"/>
                </a:schemeClr>
              </a:solidFill>
              <a:latin typeface="Georgia" panose="02040502050405020303" pitchFamily="18" charset="0"/>
            </a:endParaRPr>
          </a:p>
          <a:p>
            <a:pPr lvl="1"/>
            <a:r>
              <a:rPr lang="en-US" sz="2200" i="0" dirty="0">
                <a:solidFill>
                  <a:schemeClr val="tx1">
                    <a:lumMod val="95000"/>
                  </a:schemeClr>
                </a:solidFill>
                <a:latin typeface="Georgia" panose="02040502050405020303" pitchFamily="18" charset="0"/>
              </a:rPr>
              <a:t>Spring 2022 application is available </a:t>
            </a:r>
          </a:p>
          <a:p>
            <a:pPr lvl="1"/>
            <a:r>
              <a:rPr lang="en-US" sz="2200" dirty="0">
                <a:solidFill>
                  <a:schemeClr val="tx1">
                    <a:lumMod val="95000"/>
                  </a:schemeClr>
                </a:solidFill>
                <a:latin typeface="Georgia" panose="02040502050405020303" pitchFamily="18" charset="0"/>
              </a:rPr>
              <a:t>Suggested Deadline: </a:t>
            </a:r>
            <a:r>
              <a:rPr lang="en-US" sz="2200" i="0" dirty="0">
                <a:solidFill>
                  <a:schemeClr val="tx1">
                    <a:lumMod val="95000"/>
                  </a:schemeClr>
                </a:solidFill>
                <a:latin typeface="Georgia" panose="02040502050405020303" pitchFamily="18" charset="0"/>
              </a:rPr>
              <a:t>October 30 </a:t>
            </a:r>
          </a:p>
          <a:p>
            <a:pPr lvl="1"/>
            <a:r>
              <a:rPr lang="en-US" sz="2200" i="0" dirty="0">
                <a:solidFill>
                  <a:schemeClr val="tx1">
                    <a:lumMod val="95000"/>
                  </a:schemeClr>
                </a:solidFill>
                <a:latin typeface="Georgia" panose="02040502050405020303" pitchFamily="18" charset="0"/>
              </a:rPr>
              <a:t>Start Date: January 17, 2022 </a:t>
            </a:r>
            <a:r>
              <a:rPr lang="en-US" sz="2200" dirty="0">
                <a:solidFill>
                  <a:schemeClr val="tx1">
                    <a:lumMod val="95000"/>
                  </a:schemeClr>
                </a:solidFill>
                <a:latin typeface="Georgia" panose="02040502050405020303" pitchFamily="18" charset="0"/>
              </a:rPr>
              <a:t> </a:t>
            </a:r>
          </a:p>
          <a:p>
            <a:pPr lvl="1">
              <a:buNone/>
            </a:pPr>
            <a:endParaRPr lang="en-US" dirty="0">
              <a:solidFill>
                <a:schemeClr val="tx1">
                  <a:lumMod val="95000"/>
                </a:schemeClr>
              </a:solidFill>
              <a:latin typeface="Georgia" panose="02040502050405020303" pitchFamily="18" charset="0"/>
            </a:endParaRPr>
          </a:p>
          <a:p>
            <a:pPr lvl="1">
              <a:buNone/>
            </a:pPr>
            <a:r>
              <a:rPr lang="en-US" sz="2400" b="1" u="sng" dirty="0">
                <a:solidFill>
                  <a:schemeClr val="tx1">
                    <a:lumMod val="95000"/>
                  </a:schemeClr>
                </a:solidFill>
                <a:latin typeface="Georgia" panose="02040502050405020303" pitchFamily="18" charset="0"/>
              </a:rPr>
              <a:t>Fall 2022</a:t>
            </a:r>
          </a:p>
          <a:p>
            <a:pPr lvl="1"/>
            <a:r>
              <a:rPr lang="en-US" sz="2200" i="0" dirty="0">
                <a:solidFill>
                  <a:schemeClr val="tx1">
                    <a:lumMod val="95000"/>
                  </a:schemeClr>
                </a:solidFill>
                <a:latin typeface="Georgia" panose="02040502050405020303" pitchFamily="18" charset="0"/>
              </a:rPr>
              <a:t>Fall 2022 application </a:t>
            </a:r>
            <a:r>
              <a:rPr lang="en-US" sz="2200" dirty="0">
                <a:solidFill>
                  <a:schemeClr val="tx1">
                    <a:lumMod val="95000"/>
                  </a:schemeClr>
                </a:solidFill>
                <a:latin typeface="Georgia" panose="02040502050405020303" pitchFamily="18" charset="0"/>
              </a:rPr>
              <a:t>coming soon</a:t>
            </a:r>
            <a:endParaRPr lang="en-US" sz="2200" i="0" dirty="0">
              <a:solidFill>
                <a:schemeClr val="tx1">
                  <a:lumMod val="95000"/>
                </a:schemeClr>
              </a:solidFill>
              <a:latin typeface="Georgia" panose="02040502050405020303" pitchFamily="18" charset="0"/>
            </a:endParaRPr>
          </a:p>
          <a:p>
            <a:pPr lvl="1"/>
            <a:r>
              <a:rPr lang="en-US" sz="2200" i="0" dirty="0">
                <a:solidFill>
                  <a:schemeClr val="tx1">
                    <a:lumMod val="95000"/>
                  </a:schemeClr>
                </a:solidFill>
                <a:latin typeface="Georgia" panose="02040502050405020303" pitchFamily="18" charset="0"/>
              </a:rPr>
              <a:t>Suggested Deadline: March 1, 2022</a:t>
            </a:r>
          </a:p>
          <a:p>
            <a:pPr lvl="1"/>
            <a:r>
              <a:rPr lang="en-US" sz="2200" i="0" dirty="0">
                <a:solidFill>
                  <a:schemeClr val="tx1">
                    <a:lumMod val="95000"/>
                  </a:schemeClr>
                </a:solidFill>
                <a:latin typeface="Georgia" panose="02040502050405020303" pitchFamily="18" charset="0"/>
              </a:rPr>
              <a:t>Start Date: TBD</a:t>
            </a:r>
            <a:r>
              <a:rPr lang="en-US" sz="2200" dirty="0">
                <a:solidFill>
                  <a:schemeClr val="tx1">
                    <a:lumMod val="95000"/>
                  </a:schemeClr>
                </a:solidFill>
                <a:latin typeface="Georgia" panose="02040502050405020303" pitchFamily="18" charset="0"/>
              </a:rPr>
              <a:t> </a:t>
            </a:r>
          </a:p>
          <a:p>
            <a:pPr lvl="1">
              <a:buNone/>
            </a:pPr>
            <a:endParaRPr lang="en-US" sz="2400" b="1" u="sng" dirty="0">
              <a:solidFill>
                <a:schemeClr val="tx1">
                  <a:lumMod val="95000"/>
                </a:schemeClr>
              </a:solidFill>
              <a:latin typeface="Georgia" panose="02040502050405020303" pitchFamily="18" charset="0"/>
            </a:endParaRPr>
          </a:p>
          <a:p>
            <a:pPr lvl="1">
              <a:buNone/>
            </a:pPr>
            <a:endParaRPr lang="en-US" i="0" dirty="0">
              <a:solidFill>
                <a:schemeClr val="tx1">
                  <a:lumMod val="95000"/>
                </a:schemeClr>
              </a:solidFill>
              <a:latin typeface="Georgia" panose="02040502050405020303" pitchFamily="18" charset="0"/>
            </a:endParaRPr>
          </a:p>
          <a:p>
            <a:pPr lvl="1">
              <a:buNone/>
            </a:pPr>
            <a:endParaRPr lang="en-US" sz="1700" dirty="0">
              <a:solidFill>
                <a:schemeClr val="tx1">
                  <a:lumMod val="95000"/>
                </a:schemeClr>
              </a:solidFill>
            </a:endParaRPr>
          </a:p>
          <a:p>
            <a:pPr>
              <a:buNone/>
            </a:pPr>
            <a:endParaRPr lang="en-US" sz="1700" dirty="0">
              <a:solidFill>
                <a:schemeClr val="tx1">
                  <a:lumMod val="95000"/>
                </a:schemeClr>
              </a:solidFill>
            </a:endParaRPr>
          </a:p>
          <a:p>
            <a:pPr marL="0" indent="0">
              <a:buNone/>
            </a:pPr>
            <a:r>
              <a:rPr lang="en-US" sz="1700" dirty="0">
                <a:solidFill>
                  <a:schemeClr val="tx1">
                    <a:lumMod val="95000"/>
                  </a:schemeClr>
                </a:solidFill>
              </a:rPr>
              <a:t>* These dates are recommendations to maximize placement options.  However, applications WILL be accepted after these dates.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457200"/>
          </a:xfrm>
        </p:spPr>
        <p:txBody>
          <a:bodyPr>
            <a:noAutofit/>
          </a:bodyPr>
          <a:lstStyle/>
          <a:p>
            <a:pPr algn="ctr"/>
            <a:r>
              <a:rPr lang="en-US" sz="3200" b="1">
                <a:latin typeface="Calibri" panose="020F0502020204030204" pitchFamily="34" charset="0"/>
              </a:rPr>
              <a:t>Comments from Past Students</a:t>
            </a:r>
          </a:p>
        </p:txBody>
      </p:sp>
      <p:sp>
        <p:nvSpPr>
          <p:cNvPr id="3" name="Content Placeholder 2"/>
          <p:cNvSpPr>
            <a:spLocks noGrp="1"/>
          </p:cNvSpPr>
          <p:nvPr>
            <p:ph idx="1"/>
          </p:nvPr>
        </p:nvSpPr>
        <p:spPr>
          <a:xfrm>
            <a:off x="914400" y="762000"/>
            <a:ext cx="7772400" cy="5593560"/>
          </a:xfrm>
        </p:spPr>
        <p:txBody>
          <a:bodyPr>
            <a:normAutofit fontScale="25000" lnSpcReduction="20000"/>
          </a:bodyPr>
          <a:lstStyle/>
          <a:p>
            <a:r>
              <a:rPr lang="en-US" sz="5600">
                <a:latin typeface="Calibri" panose="020F0502020204030204" pitchFamily="34" charset="0"/>
              </a:rPr>
              <a:t>The UCDC law program was a dream come true for me.  I was able to work in an ideal job placement</a:t>
            </a:r>
            <a:r>
              <a:rPr lang="en-US"/>
              <a:t>, </a:t>
            </a:r>
            <a:r>
              <a:rPr lang="en-US" sz="5600">
                <a:latin typeface="Calibri" panose="020F0502020204030204" pitchFamily="34" charset="0"/>
              </a:rPr>
              <a:t>network with a wide and diverse variety of legal professionals, and explore the city in which I intend to practice after law school.  I recommend it highly. </a:t>
            </a:r>
          </a:p>
          <a:p>
            <a:r>
              <a:rPr lang="en-US" sz="5600">
                <a:latin typeface="Calibri" panose="020F0502020204030204" pitchFamily="34" charset="0"/>
              </a:rPr>
              <a:t>The UCDC law program was an incredibly practical and focused learning experience.   I had the opportunity to develop the tools I need to be successful in the future.  I came into law school with an idea od what I wanted to do after graduation and the Law Program gave me a better sense of how to achieve those goals.   </a:t>
            </a:r>
          </a:p>
          <a:p>
            <a:r>
              <a:rPr lang="en-US" sz="5600">
                <a:latin typeface="Calibri" panose="020F0502020204030204" pitchFamily="34" charset="0"/>
              </a:rPr>
              <a:t>The law program was helpful to My UCDC placement and contacts were extremely helpful in getting my job. I am fairly certain that I got the interview because of my FTC position because the firm had many ex-FTC lawyers. In addition, it was the references from my UCDC placement that vouched for me and really solidified the firm's decision to extend an offer.</a:t>
            </a:r>
          </a:p>
          <a:p>
            <a:r>
              <a:rPr lang="en-US" sz="5600">
                <a:latin typeface="Calibri" panose="020F0502020204030204" pitchFamily="34" charset="0"/>
              </a:rPr>
              <a:t>Helped me develop and ground my interest in disability law and police misconduct work. The program did help me obtain my current fellowship experience because I gained so much relevant work experience while at the DOJ. My supervisor also provided me with a helpful recommendation letter for this position.</a:t>
            </a:r>
          </a:p>
          <a:p>
            <a:r>
              <a:rPr lang="en-US" sz="5600">
                <a:latin typeface="Calibri" panose="020F0502020204030204" pitchFamily="34" charset="0"/>
              </a:rPr>
              <a:t>UCDC was one of the best experiences I've had in law school so far. While at the DOJ, my writing and research skills improved dramatically. My internship influenced my decision to apply for a clerkship after graduation, and I made wonderful professional connections while I was there. </a:t>
            </a:r>
          </a:p>
          <a:p>
            <a:r>
              <a:rPr lang="en-US" sz="5600">
                <a:latin typeface="Calibri" panose="020F0502020204030204" pitchFamily="34" charset="0"/>
              </a:rPr>
              <a:t>I'm sure working at the White House has helped and will continue to help me. I got challenging, hands-on experience writing and thinking at intersections of law and policy; and, of course, "White House" is eye-catching. I made great friends through the program, atmospheric though that may be, both within and beyond the White House. I keep in touch with quite a few of them. I loved the weekly speakers, all of whom were engaging.</a:t>
            </a:r>
          </a:p>
          <a:p>
            <a:r>
              <a:rPr lang="en-US" sz="5600">
                <a:latin typeface="Calibri" panose="020F0502020204030204" pitchFamily="34" charset="0"/>
              </a:rPr>
              <a:t>UCDC was incredibly helpful to me in obtaining my clerkship. During my externship with the Department of Justice, I was able to draft briefs and memorandums that allowed me to hone my appellate writing and research skills and demonstrate my interest in appellate work. I was able to work with people who had clerked across the country, and they provided me with insight and guidance on applying and went to bat for me with judges. </a:t>
            </a:r>
          </a:p>
          <a:p>
            <a:endParaRPr lang="en-US" sz="560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428D-2B5F-4CD8-9FC8-87226F170676}"/>
              </a:ext>
            </a:extLst>
          </p:cNvPr>
          <p:cNvSpPr>
            <a:spLocks noGrp="1"/>
          </p:cNvSpPr>
          <p:nvPr>
            <p:ph type="title"/>
          </p:nvPr>
        </p:nvSpPr>
        <p:spPr>
          <a:xfrm>
            <a:off x="628650" y="76201"/>
            <a:ext cx="7886700" cy="762000"/>
          </a:xfrm>
        </p:spPr>
        <p:txBody>
          <a:bodyPr/>
          <a:lstStyle/>
          <a:p>
            <a:pPr algn="ctr"/>
            <a:r>
              <a:rPr lang="en-US"/>
              <a:t>Contact Information </a:t>
            </a:r>
          </a:p>
        </p:txBody>
      </p:sp>
      <p:graphicFrame>
        <p:nvGraphicFramePr>
          <p:cNvPr id="4" name="Table 4">
            <a:extLst>
              <a:ext uri="{FF2B5EF4-FFF2-40B4-BE49-F238E27FC236}">
                <a16:creationId xmlns:a16="http://schemas.microsoft.com/office/drawing/2014/main" id="{6BB34633-B4FD-4736-9275-093D7386EC98}"/>
              </a:ext>
            </a:extLst>
          </p:cNvPr>
          <p:cNvGraphicFramePr>
            <a:graphicFrameLocks noGrp="1"/>
          </p:cNvGraphicFramePr>
          <p:nvPr>
            <p:ph idx="1"/>
            <p:extLst>
              <p:ext uri="{D42A27DB-BD31-4B8C-83A1-F6EECF244321}">
                <p14:modId xmlns:p14="http://schemas.microsoft.com/office/powerpoint/2010/main" val="2901413342"/>
              </p:ext>
            </p:extLst>
          </p:nvPr>
        </p:nvGraphicFramePr>
        <p:xfrm>
          <a:off x="304800" y="762000"/>
          <a:ext cx="8610600" cy="6556023"/>
        </p:xfrm>
        <a:graphic>
          <a:graphicData uri="http://schemas.openxmlformats.org/drawingml/2006/table">
            <a:tbl>
              <a:tblPr firstRow="1" bandRow="1">
                <a:tableStyleId>{5940675A-B579-460E-94D1-54222C63F5DA}</a:tableStyleId>
              </a:tblPr>
              <a:tblGrid>
                <a:gridCol w="2870200">
                  <a:extLst>
                    <a:ext uri="{9D8B030D-6E8A-4147-A177-3AD203B41FA5}">
                      <a16:colId xmlns:a16="http://schemas.microsoft.com/office/drawing/2014/main" val="2778721902"/>
                    </a:ext>
                  </a:extLst>
                </a:gridCol>
                <a:gridCol w="2870200">
                  <a:extLst>
                    <a:ext uri="{9D8B030D-6E8A-4147-A177-3AD203B41FA5}">
                      <a16:colId xmlns:a16="http://schemas.microsoft.com/office/drawing/2014/main" val="2745526733"/>
                    </a:ext>
                  </a:extLst>
                </a:gridCol>
                <a:gridCol w="2870200">
                  <a:extLst>
                    <a:ext uri="{9D8B030D-6E8A-4147-A177-3AD203B41FA5}">
                      <a16:colId xmlns:a16="http://schemas.microsoft.com/office/drawing/2014/main" val="418875044"/>
                    </a:ext>
                  </a:extLst>
                </a:gridCol>
              </a:tblGrid>
              <a:tr h="3378483">
                <a:tc>
                  <a:txBody>
                    <a:bodyPr/>
                    <a:lstStyle/>
                    <a:p>
                      <a:r>
                        <a:rPr lang="en-US" sz="1800" b="1" kern="1200" dirty="0">
                          <a:solidFill>
                            <a:schemeClr val="lt1"/>
                          </a:solidFill>
                          <a:effectLst/>
                          <a:latin typeface="Calibri" panose="020F0502020204030204" pitchFamily="34" charset="0"/>
                          <a:cs typeface="Calibri" panose="020F0502020204030204" pitchFamily="34" charset="0"/>
                        </a:rPr>
                        <a:t>UCDC Law Program </a:t>
                      </a:r>
                    </a:p>
                    <a:p>
                      <a:endParaRPr lang="en-US" sz="1600" b="1" kern="1200" dirty="0">
                        <a:solidFill>
                          <a:schemeClr val="lt1"/>
                        </a:solidFill>
                        <a:effectLst/>
                        <a:latin typeface="Calibri" panose="020F0502020204030204" pitchFamily="34" charset="0"/>
                        <a:cs typeface="Calibri" panose="020F0502020204030204" pitchFamily="34" charset="0"/>
                      </a:endParaRPr>
                    </a:p>
                    <a:p>
                      <a:r>
                        <a:rPr lang="en-US" sz="1600" b="0" kern="1200" dirty="0">
                          <a:solidFill>
                            <a:schemeClr val="lt1"/>
                          </a:solidFill>
                          <a:effectLst/>
                          <a:latin typeface="Calibri" panose="020F0502020204030204" pitchFamily="34" charset="0"/>
                          <a:cs typeface="Calibri" panose="020F0502020204030204" pitchFamily="34" charset="0"/>
                        </a:rPr>
                        <a:t>Nicole Lehtman </a:t>
                      </a:r>
                    </a:p>
                    <a:p>
                      <a:r>
                        <a:rPr lang="en-US" sz="1600" b="0" kern="1200" dirty="0">
                          <a:solidFill>
                            <a:schemeClr val="lt1"/>
                          </a:solidFill>
                          <a:effectLst/>
                          <a:latin typeface="Calibri" panose="020F0502020204030204" pitchFamily="34" charset="0"/>
                          <a:cs typeface="Calibri" panose="020F0502020204030204" pitchFamily="34" charset="0"/>
                        </a:rPr>
                        <a:t>Program Director </a:t>
                      </a:r>
                    </a:p>
                    <a:p>
                      <a:r>
                        <a:rPr lang="en-US" sz="1600" b="0" kern="1200" dirty="0">
                          <a:solidFill>
                            <a:schemeClr val="lt1"/>
                          </a:solidFill>
                          <a:effectLst/>
                          <a:latin typeface="Calibri" panose="020F0502020204030204" pitchFamily="34" charset="0"/>
                          <a:cs typeface="Calibri" panose="020F0502020204030204" pitchFamily="34" charset="0"/>
                        </a:rPr>
                        <a:t>Nicole.Lehtman@ucdc.edu  </a:t>
                      </a:r>
                    </a:p>
                    <a:p>
                      <a:r>
                        <a:rPr lang="en-US" sz="1600" b="0" kern="1200" dirty="0">
                          <a:solidFill>
                            <a:schemeClr val="lt1"/>
                          </a:solidFill>
                          <a:effectLst/>
                          <a:latin typeface="Calibri" panose="020F0502020204030204" pitchFamily="34" charset="0"/>
                          <a:cs typeface="Calibri" panose="020F0502020204030204" pitchFamily="34" charset="0"/>
                        </a:rPr>
                        <a:t>(202) 974-6392</a:t>
                      </a:r>
                    </a:p>
                    <a:p>
                      <a:endParaRPr lang="en-US" sz="1600" b="0" kern="1200" dirty="0">
                        <a:solidFill>
                          <a:schemeClr val="lt1"/>
                        </a:solidFill>
                        <a:effectLst/>
                        <a:latin typeface="Calibri" panose="020F0502020204030204" pitchFamily="34" charset="0"/>
                        <a:cs typeface="Calibri" panose="020F0502020204030204" pitchFamily="34" charset="0"/>
                      </a:endParaRPr>
                    </a:p>
                    <a:p>
                      <a:r>
                        <a:rPr lang="en-US" sz="1600" b="0" u="none" strike="noStrike" kern="1200" dirty="0">
                          <a:solidFill>
                            <a:schemeClr val="tx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https://www.ucdc.edu/academic/law</a:t>
                      </a:r>
                      <a:endParaRPr lang="en-US" sz="1600" b="0" kern="1200" dirty="0">
                        <a:solidFill>
                          <a:schemeClr val="tx1"/>
                        </a:solidFill>
                        <a:effectLst/>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txBody>
                  <a:tcPr/>
                </a:tc>
                <a:tc>
                  <a:txBody>
                    <a:bodyPr/>
                    <a:lstStyle/>
                    <a:p>
                      <a:r>
                        <a:rPr lang="en-US" sz="1800" b="1" kern="1200" dirty="0">
                          <a:solidFill>
                            <a:schemeClr val="lt1"/>
                          </a:solidFill>
                          <a:effectLst/>
                          <a:latin typeface="Calibri" panose="020F0502020204030204" pitchFamily="34" charset="0"/>
                          <a:cs typeface="Calibri" panose="020F0502020204030204" pitchFamily="34" charset="0"/>
                        </a:rPr>
                        <a:t>UCLA</a:t>
                      </a:r>
                    </a:p>
                    <a:p>
                      <a:endParaRPr lang="en-US" sz="1350" b="1" kern="1200" dirty="0">
                        <a:solidFill>
                          <a:schemeClr val="lt1"/>
                        </a:solidFill>
                        <a:effectLst/>
                        <a:latin typeface="Calibri" panose="020F0502020204030204" pitchFamily="34" charset="0"/>
                        <a:cs typeface="Calibri" panose="020F0502020204030204" pitchFamily="34" charset="0"/>
                      </a:endParaRPr>
                    </a:p>
                    <a:p>
                      <a:r>
                        <a:rPr lang="en-US" sz="1600" b="0" kern="1200" dirty="0">
                          <a:solidFill>
                            <a:schemeClr val="lt1"/>
                          </a:solidFill>
                          <a:effectLst/>
                          <a:latin typeface="Calibri" panose="020F0502020204030204" pitchFamily="34" charset="0"/>
                          <a:cs typeface="Calibri" panose="020F0502020204030204" pitchFamily="34" charset="0"/>
                        </a:rPr>
                        <a:t>Stephanie Davidson</a:t>
                      </a:r>
                    </a:p>
                    <a:p>
                      <a:r>
                        <a:rPr lang="en-US" sz="1600" b="0" kern="1200" dirty="0">
                          <a:solidFill>
                            <a:schemeClr val="lt1"/>
                          </a:solidFill>
                          <a:effectLst/>
                          <a:latin typeface="Calibri" panose="020F0502020204030204" pitchFamily="34" charset="0"/>
                          <a:cs typeface="Calibri" panose="020F0502020204030204" pitchFamily="34" charset="0"/>
                        </a:rPr>
                        <a:t>Director of Externships</a:t>
                      </a:r>
                    </a:p>
                    <a:p>
                      <a:r>
                        <a:rPr lang="en-US" sz="1600" b="0" kern="1200" dirty="0">
                          <a:solidFill>
                            <a:schemeClr val="lt1"/>
                          </a:solidFill>
                          <a:effectLst/>
                          <a:latin typeface="Calibri" panose="020F0502020204030204" pitchFamily="34" charset="0"/>
                          <a:cs typeface="Calibri" panose="020F0502020204030204" pitchFamily="34" charset="0"/>
                        </a:rPr>
                        <a:t>davidsons@law.ucla.edu</a:t>
                      </a:r>
                    </a:p>
                    <a:p>
                      <a:r>
                        <a:rPr lang="en-US" sz="1600" b="0" kern="1200" dirty="0">
                          <a:solidFill>
                            <a:schemeClr val="lt1"/>
                          </a:solidFill>
                          <a:effectLst/>
                          <a:latin typeface="Calibri" panose="020F0502020204030204" pitchFamily="34" charset="0"/>
                          <a:cs typeface="Calibri" panose="020F0502020204030204" pitchFamily="34" charset="0"/>
                        </a:rPr>
                        <a:t>(310) 206-4945</a:t>
                      </a:r>
                    </a:p>
                    <a:p>
                      <a:endParaRPr lang="en-US" sz="1600" b="0" kern="1200" dirty="0">
                        <a:solidFill>
                          <a:schemeClr val="lt1"/>
                        </a:solidFill>
                        <a:effectLst/>
                        <a:latin typeface="Calibri" panose="020F0502020204030204" pitchFamily="34" charset="0"/>
                        <a:cs typeface="Calibri" panose="020F0502020204030204" pitchFamily="34" charset="0"/>
                      </a:endParaRPr>
                    </a:p>
                    <a:p>
                      <a:r>
                        <a:rPr lang="en-US" sz="1600" b="0" u="none" strike="noStrike" kern="120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http://www.law.ucla.edu/centers-programs/clinical-program/externshiphome/UCDC/Pages/default.aspx</a:t>
                      </a:r>
                      <a:endParaRPr lang="en-US" sz="1600" b="0" kern="1200" dirty="0">
                        <a:solidFill>
                          <a:schemeClr val="tx1"/>
                        </a:solidFill>
                        <a:effectLst/>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txBody>
                  <a:tcPr/>
                </a:tc>
                <a:tc>
                  <a:txBody>
                    <a:bodyPr/>
                    <a:lstStyle/>
                    <a:p>
                      <a:r>
                        <a:rPr lang="en-US" sz="1800" b="1" kern="1200" dirty="0">
                          <a:solidFill>
                            <a:schemeClr val="lt1"/>
                          </a:solidFill>
                          <a:effectLst/>
                          <a:latin typeface="Calibri" panose="020F0502020204030204" pitchFamily="34" charset="0"/>
                          <a:cs typeface="Calibri" panose="020F0502020204030204" pitchFamily="34" charset="0"/>
                        </a:rPr>
                        <a:t>Berkeley </a:t>
                      </a:r>
                    </a:p>
                    <a:p>
                      <a:endParaRPr lang="en-US" sz="1350" b="1" kern="1200" dirty="0">
                        <a:solidFill>
                          <a:schemeClr val="lt1"/>
                        </a:solidFill>
                        <a:effectLst/>
                        <a:latin typeface="Calibri" panose="020F0502020204030204" pitchFamily="34" charset="0"/>
                        <a:cs typeface="Calibri" panose="020F0502020204030204" pitchFamily="34" charset="0"/>
                      </a:endParaRPr>
                    </a:p>
                    <a:p>
                      <a:r>
                        <a:rPr lang="en-US" sz="1600" b="0" kern="1200" dirty="0">
                          <a:solidFill>
                            <a:schemeClr val="lt1"/>
                          </a:solidFill>
                          <a:effectLst/>
                          <a:latin typeface="Calibri" panose="020F0502020204030204" pitchFamily="34" charset="0"/>
                          <a:cs typeface="Calibri" panose="020F0502020204030204" pitchFamily="34" charset="0"/>
                        </a:rPr>
                        <a:t>Sue Schechter</a:t>
                      </a:r>
                    </a:p>
                    <a:p>
                      <a:r>
                        <a:rPr lang="en-US" sz="1600" b="0" kern="1200" dirty="0">
                          <a:solidFill>
                            <a:schemeClr val="lt1"/>
                          </a:solidFill>
                          <a:effectLst/>
                          <a:latin typeface="Calibri" panose="020F0502020204030204" pitchFamily="34" charset="0"/>
                          <a:cs typeface="Calibri" panose="020F0502020204030204" pitchFamily="34" charset="0"/>
                        </a:rPr>
                        <a:t>Field Placement Director</a:t>
                      </a:r>
                    </a:p>
                    <a:p>
                      <a:r>
                        <a:rPr lang="en-US" sz="1600" b="0" kern="1200" dirty="0">
                          <a:solidFill>
                            <a:schemeClr val="lt1"/>
                          </a:solidFill>
                          <a:effectLst/>
                          <a:latin typeface="Calibri" panose="020F0502020204030204" pitchFamily="34" charset="0"/>
                          <a:cs typeface="Calibri" panose="020F0502020204030204" pitchFamily="34" charset="0"/>
                        </a:rPr>
                        <a:t>sschechter@law.berkeley.edu</a:t>
                      </a:r>
                      <a:br>
                        <a:rPr lang="en-US" sz="1600" b="0" kern="1200" dirty="0">
                          <a:solidFill>
                            <a:schemeClr val="lt1"/>
                          </a:solidFill>
                          <a:effectLst/>
                          <a:latin typeface="Calibri" panose="020F0502020204030204" pitchFamily="34" charset="0"/>
                          <a:cs typeface="Calibri" panose="020F0502020204030204" pitchFamily="34" charset="0"/>
                        </a:rPr>
                      </a:br>
                      <a:r>
                        <a:rPr lang="en-US" sz="1600" b="0" kern="1200" dirty="0">
                          <a:solidFill>
                            <a:schemeClr val="lt1"/>
                          </a:solidFill>
                          <a:effectLst/>
                          <a:latin typeface="Calibri" panose="020F0502020204030204" pitchFamily="34" charset="0"/>
                          <a:cs typeface="Calibri" panose="020F0502020204030204" pitchFamily="34" charset="0"/>
                        </a:rPr>
                        <a:t>(510) 643-7387</a:t>
                      </a:r>
                    </a:p>
                    <a:p>
                      <a:r>
                        <a:rPr lang="en-US" sz="1600" b="0" kern="1200" dirty="0">
                          <a:solidFill>
                            <a:schemeClr val="lt1"/>
                          </a:solidFill>
                          <a:effectLst/>
                          <a:latin typeface="Calibri" panose="020F0502020204030204" pitchFamily="34" charset="0"/>
                          <a:cs typeface="Calibri" panose="020F0502020204030204" pitchFamily="34" charset="0"/>
                        </a:rPr>
                        <a:t> </a:t>
                      </a:r>
                    </a:p>
                    <a:p>
                      <a:r>
                        <a:rPr lang="en-US" sz="1600" b="0" kern="1200" dirty="0">
                          <a:solidFill>
                            <a:schemeClr val="lt1"/>
                          </a:solidFill>
                          <a:effectLst/>
                          <a:latin typeface="Calibri" panose="020F0502020204030204" pitchFamily="34" charset="0"/>
                          <a:cs typeface="Calibri" panose="020F0502020204030204" pitchFamily="34" charset="0"/>
                        </a:rPr>
                        <a:t>Kiara Williams </a:t>
                      </a:r>
                    </a:p>
                    <a:p>
                      <a:r>
                        <a:rPr lang="en-US" sz="1600" b="0" kern="1200" dirty="0">
                          <a:solidFill>
                            <a:schemeClr val="lt1"/>
                          </a:solidFill>
                          <a:effectLst/>
                          <a:latin typeface="Calibri" panose="020F0502020204030204" pitchFamily="34" charset="0"/>
                          <a:cs typeface="Calibri" panose="020F0502020204030204" pitchFamily="34" charset="0"/>
                        </a:rPr>
                        <a:t>Program Coordinator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u="sng"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Kwilliams1@berkeley.edu</a:t>
                      </a:r>
                      <a:endParaRPr lang="en-US" sz="1400" u="sng"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r>
                        <a:rPr lang="en-US" dirty="0">
                          <a:latin typeface="Calibri" panose="020F0502020204030204" pitchFamily="34" charset="0"/>
                          <a:cs typeface="Calibri" panose="020F0502020204030204" pitchFamily="34" charset="0"/>
                        </a:rPr>
                        <a:t>https://www.law.berkeley.edu/experiential/field-placement-program/</a:t>
                      </a:r>
                    </a:p>
                  </a:txBody>
                  <a:tcPr/>
                </a:tc>
                <a:extLst>
                  <a:ext uri="{0D108BD9-81ED-4DB2-BD59-A6C34878D82A}">
                    <a16:rowId xmlns:a16="http://schemas.microsoft.com/office/drawing/2014/main" val="1497684753"/>
                  </a:ext>
                </a:extLst>
              </a:tr>
              <a:tr h="3083277">
                <a:tc>
                  <a:txBody>
                    <a:bodyPr/>
                    <a:lstStyle/>
                    <a:p>
                      <a:r>
                        <a:rPr lang="en-US" sz="1800" b="1" kern="1200" dirty="0">
                          <a:solidFill>
                            <a:schemeClr val="tx1"/>
                          </a:solidFill>
                          <a:effectLst/>
                          <a:latin typeface="Calibri" panose="020F0502020204030204" pitchFamily="34" charset="0"/>
                          <a:cs typeface="Calibri" panose="020F0502020204030204" pitchFamily="34" charset="0"/>
                        </a:rPr>
                        <a:t>Irvine </a:t>
                      </a:r>
                    </a:p>
                    <a:p>
                      <a:endParaRPr lang="en-US" sz="1600" b="1" kern="1200" dirty="0">
                        <a:solidFill>
                          <a:schemeClr val="tx1"/>
                        </a:solidFill>
                        <a:effectLst/>
                        <a:latin typeface="Calibri" panose="020F0502020204030204" pitchFamily="34" charset="0"/>
                        <a:cs typeface="Calibri" panose="020F0502020204030204" pitchFamily="34" charset="0"/>
                      </a:endParaRPr>
                    </a:p>
                    <a:p>
                      <a:r>
                        <a:rPr lang="en-US" sz="1600" kern="1200" dirty="0">
                          <a:solidFill>
                            <a:schemeClr val="tx1"/>
                          </a:solidFill>
                          <a:effectLst/>
                          <a:latin typeface="Calibri" panose="020F0502020204030204" pitchFamily="34" charset="0"/>
                          <a:cs typeface="Calibri" panose="020F0502020204030204" pitchFamily="34" charset="0"/>
                        </a:rPr>
                        <a:t>D'lorah Hughes</a:t>
                      </a:r>
                      <a:br>
                        <a:rPr lang="en-US" sz="1600" kern="1200" dirty="0">
                          <a:solidFill>
                            <a:schemeClr val="tx1"/>
                          </a:solidFill>
                          <a:effectLst/>
                          <a:latin typeface="Calibri" panose="020F0502020204030204" pitchFamily="34" charset="0"/>
                          <a:cs typeface="Calibri" panose="020F0502020204030204" pitchFamily="34" charset="0"/>
                        </a:rPr>
                      </a:br>
                      <a:r>
                        <a:rPr lang="en-US" sz="1600" kern="1200" dirty="0">
                          <a:solidFill>
                            <a:schemeClr val="tx1"/>
                          </a:solidFill>
                          <a:effectLst/>
                          <a:latin typeface="Calibri" panose="020F0502020204030204" pitchFamily="34" charset="0"/>
                          <a:cs typeface="Calibri" panose="020F0502020204030204" pitchFamily="34" charset="0"/>
                        </a:rPr>
                        <a:t>Director of Externships</a:t>
                      </a:r>
                      <a:br>
                        <a:rPr lang="en-US" sz="1600" kern="1200" dirty="0">
                          <a:solidFill>
                            <a:schemeClr val="tx1"/>
                          </a:solidFill>
                          <a:effectLst/>
                          <a:latin typeface="Calibri" panose="020F0502020204030204" pitchFamily="34" charset="0"/>
                          <a:cs typeface="Calibri" panose="020F0502020204030204" pitchFamily="34" charset="0"/>
                        </a:rPr>
                      </a:br>
                      <a:r>
                        <a:rPr lang="en-US" sz="1600" kern="1200" dirty="0">
                          <a:solidFill>
                            <a:schemeClr val="tx1"/>
                          </a:solidFill>
                          <a:effectLst/>
                          <a:latin typeface="Calibri" panose="020F0502020204030204" pitchFamily="34" charset="0"/>
                          <a:cs typeface="Calibri" panose="020F0502020204030204" pitchFamily="34" charset="0"/>
                        </a:rPr>
                        <a:t>(949) 824-9809</a:t>
                      </a:r>
                    </a:p>
                    <a:p>
                      <a:r>
                        <a:rPr lang="en-US" sz="1600" u="none" strike="noStrike" kern="1200" dirty="0">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dhughes@law.uci.edu</a:t>
                      </a:r>
                      <a:endParaRPr lang="en-US" sz="1600" u="none" strike="noStrike" kern="1200" dirty="0">
                        <a:solidFill>
                          <a:schemeClr val="tx1"/>
                        </a:solidFill>
                        <a:effectLst/>
                        <a:latin typeface="Calibri" panose="020F0502020204030204" pitchFamily="34" charset="0"/>
                        <a:cs typeface="Calibri" panose="020F0502020204030204" pitchFamily="34" charset="0"/>
                      </a:endParaRPr>
                    </a:p>
                    <a:p>
                      <a:endParaRPr lang="en-US" sz="1600" kern="1200" dirty="0">
                        <a:solidFill>
                          <a:schemeClr val="tx1"/>
                        </a:solidFill>
                        <a:effectLst/>
                        <a:latin typeface="Calibri" panose="020F0502020204030204" pitchFamily="34" charset="0"/>
                        <a:cs typeface="Calibri" panose="020F0502020204030204" pitchFamily="34" charset="0"/>
                      </a:endParaRPr>
                    </a:p>
                    <a:p>
                      <a:r>
                        <a:rPr lang="en-US" sz="1600" u="none" strike="noStrike" kern="1200" dirty="0">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http://www.law.uci.edu/current/ucdc_law.html</a:t>
                      </a:r>
                      <a:endParaRPr lang="en-US" sz="1600" kern="1200" dirty="0">
                        <a:solidFill>
                          <a:schemeClr val="tx1"/>
                        </a:solidFill>
                        <a:effectLst/>
                        <a:latin typeface="Calibri" panose="020F0502020204030204" pitchFamily="34" charset="0"/>
                        <a:cs typeface="Calibri" panose="020F0502020204030204" pitchFamily="34" charset="0"/>
                      </a:endParaRPr>
                    </a:p>
                    <a:p>
                      <a:r>
                        <a:rPr lang="en-US" sz="1600" kern="1200" dirty="0">
                          <a:solidFill>
                            <a:schemeClr val="tx1"/>
                          </a:solidFill>
                          <a:effectLst/>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txBody>
                  <a:tcPr/>
                </a:tc>
                <a:tc>
                  <a:txBody>
                    <a:bodyPr/>
                    <a:lstStyle/>
                    <a:p>
                      <a:r>
                        <a:rPr lang="en-US" sz="1800" b="1" kern="1200" dirty="0">
                          <a:solidFill>
                            <a:schemeClr val="tx1"/>
                          </a:solidFill>
                          <a:effectLst/>
                          <a:latin typeface="Calibri" panose="020F0502020204030204" pitchFamily="34" charset="0"/>
                          <a:cs typeface="Calibri" panose="020F0502020204030204" pitchFamily="34" charset="0"/>
                        </a:rPr>
                        <a:t>Hastings </a:t>
                      </a:r>
                    </a:p>
                    <a:p>
                      <a:endParaRPr lang="en-US" sz="1350" kern="1200" dirty="0">
                        <a:solidFill>
                          <a:schemeClr val="tx1"/>
                        </a:solidFill>
                        <a:effectLst/>
                        <a:latin typeface="Calibri" panose="020F0502020204030204" pitchFamily="34" charset="0"/>
                        <a:cs typeface="Calibri" panose="020F0502020204030204" pitchFamily="34" charset="0"/>
                      </a:endParaRPr>
                    </a:p>
                    <a:p>
                      <a:r>
                        <a:rPr lang="en-US" sz="1600" b="0" kern="1200" dirty="0">
                          <a:solidFill>
                            <a:schemeClr val="tx1"/>
                          </a:solidFill>
                          <a:effectLst/>
                          <a:latin typeface="Calibri" panose="020F0502020204030204" pitchFamily="34" charset="0"/>
                          <a:cs typeface="Calibri" panose="020F0502020204030204" pitchFamily="34" charset="0"/>
                        </a:rPr>
                        <a:t>Nira Geevargis</a:t>
                      </a:r>
                    </a:p>
                    <a:p>
                      <a:r>
                        <a:rPr lang="en-US" sz="1600" b="0" kern="1200" dirty="0">
                          <a:solidFill>
                            <a:schemeClr val="tx1"/>
                          </a:solidFill>
                          <a:effectLst/>
                          <a:latin typeface="Calibri" panose="020F0502020204030204" pitchFamily="34" charset="0"/>
                          <a:cs typeface="Calibri" panose="020F0502020204030204" pitchFamily="34" charset="0"/>
                        </a:rPr>
                        <a:t>Associate Clinical Professor &amp; Director, Externship Programs</a:t>
                      </a:r>
                    </a:p>
                    <a:p>
                      <a:r>
                        <a:rPr lang="en-US" sz="1600" b="0" i="0" kern="1200" dirty="0">
                          <a:solidFill>
                            <a:schemeClr val="tx1"/>
                          </a:solidFill>
                          <a:effectLst/>
                          <a:latin typeface="Calibri" panose="020F0502020204030204" pitchFamily="34" charset="0"/>
                          <a:ea typeface="+mn-ea"/>
                          <a:cs typeface="Calibri" panose="020F0502020204030204" pitchFamily="34" charset="0"/>
                        </a:rPr>
                        <a:t>(415) 565-4600</a:t>
                      </a:r>
                      <a:endParaRPr lang="en-US" sz="1600" b="0" kern="1200" dirty="0">
                        <a:solidFill>
                          <a:schemeClr val="tx1"/>
                        </a:solidFill>
                        <a:effectLst/>
                        <a:latin typeface="Calibri" panose="020F0502020204030204" pitchFamily="34" charset="0"/>
                        <a:cs typeface="Calibri" panose="020F0502020204030204" pitchFamily="34" charset="0"/>
                      </a:endParaRPr>
                    </a:p>
                    <a:p>
                      <a:r>
                        <a:rPr lang="en-US" sz="1600" b="0" kern="1200"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geevargis@uchastings.edu</a:t>
                      </a:r>
                      <a:endParaRPr lang="en-US" sz="1600" b="0" kern="1200" dirty="0">
                        <a:solidFill>
                          <a:schemeClr val="tx1"/>
                        </a:solidFill>
                        <a:effectLst/>
                        <a:latin typeface="Calibri" panose="020F0502020204030204" pitchFamily="34" charset="0"/>
                        <a:cs typeface="Calibri" panose="020F0502020204030204" pitchFamily="34" charset="0"/>
                      </a:endParaRPr>
                    </a:p>
                    <a:p>
                      <a:endParaRPr lang="en-US" sz="1600" b="0" kern="1200" dirty="0">
                        <a:solidFill>
                          <a:schemeClr val="tx1"/>
                        </a:solidFill>
                        <a:effectLst/>
                        <a:latin typeface="Calibri" panose="020F0502020204030204" pitchFamily="34" charset="0"/>
                        <a:cs typeface="Calibri" panose="020F0502020204030204" pitchFamily="34" charset="0"/>
                      </a:endParaRPr>
                    </a:p>
                    <a:p>
                      <a:r>
                        <a:rPr lang="en-US" sz="1600" b="0" kern="1200" dirty="0">
                          <a:solidFill>
                            <a:schemeClr val="tx1"/>
                          </a:solidFill>
                          <a:effectLst/>
                          <a:latin typeface="Calibri" panose="020F0502020204030204" pitchFamily="34" charset="0"/>
                          <a:cs typeface="Calibri" panose="020F0502020204030204" pitchFamily="34" charset="0"/>
                        </a:rPr>
                        <a:t>https://www.uchastings.edu/academics/experiential-learning-opportunities/externships/</a:t>
                      </a:r>
                    </a:p>
                    <a:p>
                      <a:r>
                        <a:rPr lang="en-US" sz="1350" kern="1200" dirty="0">
                          <a:solidFill>
                            <a:schemeClr val="dk1"/>
                          </a:solidFill>
                          <a:effectLst/>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Davis </a:t>
                      </a:r>
                    </a:p>
                    <a:p>
                      <a:endParaRPr lang="en-US" sz="1800" dirty="0">
                        <a:latin typeface="Calibri" panose="020F0502020204030204" pitchFamily="34" charset="0"/>
                        <a:cs typeface="Calibri" panose="020F0502020204030204" pitchFamily="34" charset="0"/>
                      </a:endParaRPr>
                    </a:p>
                    <a:p>
                      <a:r>
                        <a:rPr lang="en-US" sz="1600" b="0" dirty="0">
                          <a:latin typeface="Calibri" panose="020F0502020204030204" pitchFamily="34" charset="0"/>
                          <a:cs typeface="Calibri" panose="020F0502020204030204" pitchFamily="34" charset="0"/>
                        </a:rPr>
                        <a:t>Dena Bauman </a:t>
                      </a:r>
                    </a:p>
                    <a:p>
                      <a:r>
                        <a:rPr lang="en-US" sz="1600" b="0" kern="1200" dirty="0">
                          <a:solidFill>
                            <a:schemeClr val="tx1"/>
                          </a:solidFill>
                          <a:effectLst/>
                          <a:latin typeface="Calibri" panose="020F0502020204030204" pitchFamily="34" charset="0"/>
                          <a:ea typeface="+mn-ea"/>
                          <a:cs typeface="Calibri" panose="020F0502020204030204" pitchFamily="34" charset="0"/>
                        </a:rPr>
                        <a:t>Director of Externships and Lecturer in the Law</a:t>
                      </a:r>
                    </a:p>
                    <a:p>
                      <a:r>
                        <a:rPr lang="en-US" sz="1600" b="0" kern="1200" dirty="0">
                          <a:solidFill>
                            <a:schemeClr val="tx1"/>
                          </a:solidFill>
                          <a:effectLst/>
                          <a:latin typeface="Calibri" panose="020F0502020204030204" pitchFamily="34" charset="0"/>
                          <a:ea typeface="+mn-ea"/>
                          <a:cs typeface="Calibri" panose="020F0502020204030204" pitchFamily="34" charset="0"/>
                        </a:rPr>
                        <a:t>(530) 752-3142</a:t>
                      </a:r>
                    </a:p>
                    <a:p>
                      <a:r>
                        <a:rPr lang="en-US" sz="1600" b="0" u="sng" kern="1200" dirty="0">
                          <a:solidFill>
                            <a:schemeClr val="tx1"/>
                          </a:solidFill>
                          <a:effectLst/>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drbauman@ucdavis.edu</a:t>
                      </a:r>
                      <a:endParaRPr lang="en-US" sz="1600" b="0" u="sng" kern="1200" dirty="0">
                        <a:solidFill>
                          <a:schemeClr val="tx1"/>
                        </a:solidFill>
                        <a:effectLst/>
                        <a:latin typeface="Calibri" panose="020F0502020204030204" pitchFamily="34" charset="0"/>
                        <a:ea typeface="+mn-ea"/>
                        <a:cs typeface="Calibri" panose="020F0502020204030204" pitchFamily="34" charset="0"/>
                      </a:endParaRPr>
                    </a:p>
                    <a:p>
                      <a:endParaRPr lang="en-US" sz="1600" b="0" kern="1200" dirty="0">
                        <a:solidFill>
                          <a:schemeClr val="tx1"/>
                        </a:solidFill>
                        <a:effectLst/>
                        <a:latin typeface="Calibri" panose="020F0502020204030204" pitchFamily="34" charset="0"/>
                        <a:ea typeface="+mn-ea"/>
                        <a:cs typeface="Calibri" panose="020F0502020204030204" pitchFamily="34" charset="0"/>
                      </a:endParaRPr>
                    </a:p>
                    <a:p>
                      <a:r>
                        <a:rPr lang="en-US" sz="1600" b="0" u="sng" kern="1200" dirty="0">
                          <a:solidFill>
                            <a:schemeClr val="tx1"/>
                          </a:solidFill>
                          <a:effectLst/>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https://law.ucdavis.edu/externships/</a:t>
                      </a:r>
                      <a:endParaRPr lang="en-US" sz="1600" b="0" kern="1200" dirty="0">
                        <a:solidFill>
                          <a:schemeClr val="tx1"/>
                        </a:solidFill>
                        <a:effectLst/>
                        <a:latin typeface="Calibri" panose="020F0502020204030204" pitchFamily="34" charset="0"/>
                        <a:ea typeface="+mn-ea"/>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3556249"/>
                  </a:ext>
                </a:extLst>
              </a:tr>
            </a:tbl>
          </a:graphicData>
        </a:graphic>
      </p:graphicFrame>
    </p:spTree>
    <p:extLst>
      <p:ext uri="{BB962C8B-B14F-4D97-AF65-F5344CB8AC3E}">
        <p14:creationId xmlns:p14="http://schemas.microsoft.com/office/powerpoint/2010/main" val="147988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D3C07CD-14DE-4AA9-B11C-BDADF369A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915980 w 12192000"/>
              <a:gd name="connsiteY0" fmla="*/ 643467 h 6858000"/>
              <a:gd name="connsiteX1" fmla="*/ 810509 w 12192000"/>
              <a:gd name="connsiteY1" fmla="*/ 748938 h 6858000"/>
              <a:gd name="connsiteX2" fmla="*/ 810509 w 12192000"/>
              <a:gd name="connsiteY2" fmla="*/ 5738739 h 6858000"/>
              <a:gd name="connsiteX3" fmla="*/ 915980 w 12192000"/>
              <a:gd name="connsiteY3" fmla="*/ 5844210 h 6858000"/>
              <a:gd name="connsiteX4" fmla="*/ 11269845 w 12192000"/>
              <a:gd name="connsiteY4" fmla="*/ 5844210 h 6858000"/>
              <a:gd name="connsiteX5" fmla="*/ 11375316 w 12192000"/>
              <a:gd name="connsiteY5" fmla="*/ 5738739 h 6858000"/>
              <a:gd name="connsiteX6" fmla="*/ 11375316 w 12192000"/>
              <a:gd name="connsiteY6" fmla="*/ 748938 h 6858000"/>
              <a:gd name="connsiteX7" fmla="*/ 11269845 w 12192000"/>
              <a:gd name="connsiteY7" fmla="*/ 643467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915980" y="643467"/>
                </a:moveTo>
                <a:cubicBezTo>
                  <a:pt x="857730" y="643467"/>
                  <a:pt x="810509" y="690688"/>
                  <a:pt x="810509" y="748938"/>
                </a:cubicBezTo>
                <a:lnTo>
                  <a:pt x="810509" y="5738739"/>
                </a:lnTo>
                <a:cubicBezTo>
                  <a:pt x="810509" y="5796989"/>
                  <a:pt x="857730" y="5844210"/>
                  <a:pt x="915980" y="5844210"/>
                </a:cubicBezTo>
                <a:lnTo>
                  <a:pt x="11269845" y="5844210"/>
                </a:lnTo>
                <a:cubicBezTo>
                  <a:pt x="11328095" y="5844210"/>
                  <a:pt x="11375316" y="5796989"/>
                  <a:pt x="11375316" y="5738739"/>
                </a:cubicBezTo>
                <a:lnTo>
                  <a:pt x="11375316" y="748938"/>
                </a:lnTo>
                <a:cubicBezTo>
                  <a:pt x="11375316" y="690688"/>
                  <a:pt x="11328095" y="643467"/>
                  <a:pt x="11269845" y="643467"/>
                </a:cubicBezTo>
                <a:close/>
                <a:moveTo>
                  <a:pt x="0" y="0"/>
                </a:moveTo>
                <a:lnTo>
                  <a:pt x="12192000" y="0"/>
                </a:lnTo>
                <a:lnTo>
                  <a:pt x="12192000" y="6858000"/>
                </a:lnTo>
                <a:lnTo>
                  <a:pt x="0" y="6858000"/>
                </a:lnTo>
                <a:close/>
              </a:path>
            </a:pathLst>
          </a:custGeom>
          <a:solidFill>
            <a:schemeClr val="tx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77685" y="912984"/>
            <a:ext cx="6964136" cy="699522"/>
          </a:xfrm>
        </p:spPr>
        <p:txBody>
          <a:bodyPr anchor="b">
            <a:normAutofit/>
          </a:bodyPr>
          <a:lstStyle/>
          <a:p>
            <a:pPr algn="ctr"/>
            <a:r>
              <a:rPr lang="en-US" sz="3100">
                <a:solidFill>
                  <a:schemeClr val="tx1">
                    <a:lumMod val="95000"/>
                  </a:schemeClr>
                </a:solidFill>
              </a:rPr>
              <a:t>Program Overview </a:t>
            </a:r>
          </a:p>
        </p:txBody>
      </p:sp>
      <p:cxnSp>
        <p:nvCxnSpPr>
          <p:cNvPr id="10" name="Straight Connector 9">
            <a:extLst>
              <a:ext uri="{FF2B5EF4-FFF2-40B4-BE49-F238E27FC236}">
                <a16:creationId xmlns:a16="http://schemas.microsoft.com/office/drawing/2014/main" id="{29B5BCCE-687A-4BBC-9E35-559C03CAD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78981" y="1730826"/>
            <a:ext cx="38603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77685" y="1849147"/>
            <a:ext cx="6964136" cy="3789651"/>
          </a:xfrm>
        </p:spPr>
        <p:txBody>
          <a:bodyPr anchor="ctr">
            <a:normAutofit/>
          </a:bodyPr>
          <a:lstStyle/>
          <a:p>
            <a:r>
              <a:rPr lang="en-US" sz="1800" dirty="0">
                <a:solidFill>
                  <a:schemeClr val="tx1">
                    <a:lumMod val="95000"/>
                  </a:schemeClr>
                </a:solidFill>
              </a:rPr>
              <a:t>Full Semester (15 weeks in DC – includes Thanksgiving week in the fall and Spring break in the spring) *</a:t>
            </a:r>
          </a:p>
          <a:p>
            <a:r>
              <a:rPr lang="en-US" sz="1800" dirty="0">
                <a:solidFill>
                  <a:schemeClr val="tx1">
                    <a:lumMod val="95000"/>
                  </a:schemeClr>
                </a:solidFill>
              </a:rPr>
              <a:t>13 credits (10 placement pass/fail; 3 seminar graded) *</a:t>
            </a:r>
          </a:p>
          <a:p>
            <a:r>
              <a:rPr lang="en-US" sz="1800" dirty="0">
                <a:solidFill>
                  <a:schemeClr val="tx1">
                    <a:lumMod val="95000"/>
                  </a:schemeClr>
                </a:solidFill>
              </a:rPr>
              <a:t>Fall and Spring Only</a:t>
            </a:r>
          </a:p>
          <a:p>
            <a:r>
              <a:rPr lang="en-US" sz="1800" dirty="0">
                <a:solidFill>
                  <a:schemeClr val="tx1">
                    <a:lumMod val="95000"/>
                  </a:schemeClr>
                </a:solidFill>
              </a:rPr>
              <a:t>Classroom and externship</a:t>
            </a:r>
          </a:p>
          <a:p>
            <a:r>
              <a:rPr lang="en-US" sz="1800" dirty="0">
                <a:solidFill>
                  <a:schemeClr val="tx1">
                    <a:lumMod val="95000"/>
                  </a:schemeClr>
                </a:solidFill>
              </a:rPr>
              <a:t>Special Programming – Supreme Court Tour, Capitol Tour, White House Tour, Alumni Career Panel, UC Law Alumni Happy Hours</a:t>
            </a:r>
          </a:p>
          <a:p>
            <a:endParaRPr lang="en-US" sz="1800" dirty="0">
              <a:solidFill>
                <a:schemeClr val="tx1">
                  <a:lumMod val="95000"/>
                </a:schemeClr>
              </a:solidFill>
            </a:endParaRPr>
          </a:p>
          <a:p>
            <a:pPr marL="0" indent="0">
              <a:buNone/>
            </a:pPr>
            <a:r>
              <a:rPr lang="en-US" sz="1800" dirty="0">
                <a:solidFill>
                  <a:schemeClr val="tx1">
                    <a:lumMod val="95000"/>
                  </a:schemeClr>
                </a:solidFill>
              </a:rPr>
              <a:t>* Spring 2022 options are being considered on a case-by-case basis. </a:t>
            </a:r>
          </a:p>
        </p:txBody>
      </p:sp>
      <p:sp>
        <p:nvSpPr>
          <p:cNvPr id="12" name="Rounded Rectangle 17">
            <a:extLst>
              <a:ext uri="{FF2B5EF4-FFF2-40B4-BE49-F238E27FC236}">
                <a16:creationId xmlns:a16="http://schemas.microsoft.com/office/drawing/2014/main" id="{7314643A-FD07-4BD6-84B4-41398D43F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881" y="5927287"/>
            <a:ext cx="7923606" cy="579695"/>
          </a:xfrm>
          <a:prstGeom prst="roundRect">
            <a:avLst>
              <a:gd name="adj" fmla="val 17364"/>
            </a:avLst>
          </a:prstGeom>
          <a:gradFill>
            <a:gsLst>
              <a:gs pos="0">
                <a:srgbClr val="1D6987">
                  <a:alpha val="30000"/>
                </a:srgbClr>
              </a:gs>
              <a:gs pos="100000">
                <a:srgbClr val="F2F2F2">
                  <a:alpha val="0"/>
                </a:srgbClr>
              </a:gs>
            </a:gsLst>
            <a:lin ang="5400000" scaled="0"/>
          </a:gra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D3C07CD-14DE-4AA9-B11C-BDADF369A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915980 w 12192000"/>
              <a:gd name="connsiteY0" fmla="*/ 643467 h 6858000"/>
              <a:gd name="connsiteX1" fmla="*/ 810509 w 12192000"/>
              <a:gd name="connsiteY1" fmla="*/ 748938 h 6858000"/>
              <a:gd name="connsiteX2" fmla="*/ 810509 w 12192000"/>
              <a:gd name="connsiteY2" fmla="*/ 5738739 h 6858000"/>
              <a:gd name="connsiteX3" fmla="*/ 915980 w 12192000"/>
              <a:gd name="connsiteY3" fmla="*/ 5844210 h 6858000"/>
              <a:gd name="connsiteX4" fmla="*/ 11269845 w 12192000"/>
              <a:gd name="connsiteY4" fmla="*/ 5844210 h 6858000"/>
              <a:gd name="connsiteX5" fmla="*/ 11375316 w 12192000"/>
              <a:gd name="connsiteY5" fmla="*/ 5738739 h 6858000"/>
              <a:gd name="connsiteX6" fmla="*/ 11375316 w 12192000"/>
              <a:gd name="connsiteY6" fmla="*/ 748938 h 6858000"/>
              <a:gd name="connsiteX7" fmla="*/ 11269845 w 12192000"/>
              <a:gd name="connsiteY7" fmla="*/ 643467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915980" y="643467"/>
                </a:moveTo>
                <a:cubicBezTo>
                  <a:pt x="857730" y="643467"/>
                  <a:pt x="810509" y="690688"/>
                  <a:pt x="810509" y="748938"/>
                </a:cubicBezTo>
                <a:lnTo>
                  <a:pt x="810509" y="5738739"/>
                </a:lnTo>
                <a:cubicBezTo>
                  <a:pt x="810509" y="5796989"/>
                  <a:pt x="857730" y="5844210"/>
                  <a:pt x="915980" y="5844210"/>
                </a:cubicBezTo>
                <a:lnTo>
                  <a:pt x="11269845" y="5844210"/>
                </a:lnTo>
                <a:cubicBezTo>
                  <a:pt x="11328095" y="5844210"/>
                  <a:pt x="11375316" y="5796989"/>
                  <a:pt x="11375316" y="5738739"/>
                </a:cubicBezTo>
                <a:lnTo>
                  <a:pt x="11375316" y="748938"/>
                </a:lnTo>
                <a:cubicBezTo>
                  <a:pt x="11375316" y="690688"/>
                  <a:pt x="11328095" y="643467"/>
                  <a:pt x="11269845" y="643467"/>
                </a:cubicBezTo>
                <a:close/>
                <a:moveTo>
                  <a:pt x="0" y="0"/>
                </a:moveTo>
                <a:lnTo>
                  <a:pt x="12192000" y="0"/>
                </a:lnTo>
                <a:lnTo>
                  <a:pt x="12192000" y="6858000"/>
                </a:lnTo>
                <a:lnTo>
                  <a:pt x="0" y="6858000"/>
                </a:lnTo>
                <a:close/>
              </a:path>
            </a:pathLst>
          </a:custGeom>
          <a:solidFill>
            <a:schemeClr val="tx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77685" y="912984"/>
            <a:ext cx="6964136" cy="699522"/>
          </a:xfrm>
        </p:spPr>
        <p:txBody>
          <a:bodyPr anchor="b">
            <a:normAutofit/>
          </a:bodyPr>
          <a:lstStyle/>
          <a:p>
            <a:pPr algn="ctr"/>
            <a:r>
              <a:rPr lang="en-US" sz="3100">
                <a:solidFill>
                  <a:schemeClr val="tx1">
                    <a:lumMod val="95000"/>
                  </a:schemeClr>
                </a:solidFill>
              </a:rPr>
              <a:t>Externship Component </a:t>
            </a:r>
          </a:p>
        </p:txBody>
      </p:sp>
      <p:cxnSp>
        <p:nvCxnSpPr>
          <p:cNvPr id="10" name="Straight Connector 9">
            <a:extLst>
              <a:ext uri="{FF2B5EF4-FFF2-40B4-BE49-F238E27FC236}">
                <a16:creationId xmlns:a16="http://schemas.microsoft.com/office/drawing/2014/main" id="{29B5BCCE-687A-4BBC-9E35-559C03CAD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78981" y="1730826"/>
            <a:ext cx="38603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77685" y="1849147"/>
            <a:ext cx="6964136" cy="3528397"/>
          </a:xfrm>
        </p:spPr>
        <p:txBody>
          <a:bodyPr anchor="ctr">
            <a:normAutofit/>
          </a:bodyPr>
          <a:lstStyle/>
          <a:p>
            <a:r>
              <a:rPr lang="en-US" sz="1800" dirty="0">
                <a:solidFill>
                  <a:schemeClr val="tx1">
                    <a:lumMod val="95000"/>
                  </a:schemeClr>
                </a:solidFill>
              </a:rPr>
              <a:t>Work 40 hours per week for min. 14 weeks or 560 hours  (Even if you work fewer hours, 14 week min. is still required)</a:t>
            </a:r>
          </a:p>
          <a:p>
            <a:r>
              <a:rPr lang="en-US" sz="1800" dirty="0">
                <a:solidFill>
                  <a:schemeClr val="tx1">
                    <a:lumMod val="95000"/>
                  </a:schemeClr>
                </a:solidFill>
              </a:rPr>
              <a:t>Extern with federal government, non-profit or advocacy organization, or Hill </a:t>
            </a:r>
          </a:p>
          <a:p>
            <a:r>
              <a:rPr lang="en-US" sz="1800" dirty="0">
                <a:solidFill>
                  <a:schemeClr val="tx1">
                    <a:lumMod val="95000"/>
                  </a:schemeClr>
                </a:solidFill>
              </a:rPr>
              <a:t>Must be supervised by JD and engaged in substantive legal-work for credit </a:t>
            </a:r>
          </a:p>
          <a:p>
            <a:r>
              <a:rPr lang="en-US" sz="1800" dirty="0">
                <a:solidFill>
                  <a:schemeClr val="tx1">
                    <a:lumMod val="95000"/>
                  </a:schemeClr>
                </a:solidFill>
              </a:rPr>
              <a:t>All placements must be approved by Director of the program </a:t>
            </a:r>
          </a:p>
          <a:p>
            <a:r>
              <a:rPr lang="en-US" sz="1800" dirty="0">
                <a:solidFill>
                  <a:schemeClr val="tx1">
                    <a:lumMod val="95000"/>
                  </a:schemeClr>
                </a:solidFill>
              </a:rPr>
              <a:t>10 credits for field placement  (pass/fail) *</a:t>
            </a:r>
          </a:p>
          <a:p>
            <a:endParaRPr lang="en-US" sz="1800" dirty="0">
              <a:solidFill>
                <a:schemeClr val="tx1">
                  <a:lumMod val="95000"/>
                </a:schemeClr>
              </a:solidFill>
            </a:endParaRPr>
          </a:p>
          <a:p>
            <a:pPr marL="0" indent="0">
              <a:buNone/>
            </a:pPr>
            <a:r>
              <a:rPr lang="en-US" sz="1800" dirty="0">
                <a:solidFill>
                  <a:schemeClr val="tx1">
                    <a:lumMod val="95000"/>
                  </a:schemeClr>
                </a:solidFill>
              </a:rPr>
              <a:t>* Spring 2022 may allow Part-Time option. Requests are being considered on a case-by-case basis.  </a:t>
            </a:r>
          </a:p>
        </p:txBody>
      </p:sp>
      <p:sp>
        <p:nvSpPr>
          <p:cNvPr id="12" name="Rounded Rectangle 17">
            <a:extLst>
              <a:ext uri="{FF2B5EF4-FFF2-40B4-BE49-F238E27FC236}">
                <a16:creationId xmlns:a16="http://schemas.microsoft.com/office/drawing/2014/main" id="{7314643A-FD07-4BD6-84B4-41398D43F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881" y="5927287"/>
            <a:ext cx="7923606" cy="579695"/>
          </a:xfrm>
          <a:prstGeom prst="roundRect">
            <a:avLst>
              <a:gd name="adj" fmla="val 17364"/>
            </a:avLst>
          </a:prstGeom>
          <a:gradFill>
            <a:gsLst>
              <a:gs pos="0">
                <a:srgbClr val="1D6987">
                  <a:alpha val="30000"/>
                </a:srgbClr>
              </a:gs>
              <a:gs pos="100000">
                <a:srgbClr val="F2F2F2">
                  <a:alpha val="0"/>
                </a:srgbClr>
              </a:gs>
            </a:gsLst>
            <a:lin ang="5400000" scaled="0"/>
          </a:gra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D3C07CD-14DE-4AA9-B11C-BDADF369A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915980 w 12192000"/>
              <a:gd name="connsiteY0" fmla="*/ 643467 h 6858000"/>
              <a:gd name="connsiteX1" fmla="*/ 810509 w 12192000"/>
              <a:gd name="connsiteY1" fmla="*/ 748938 h 6858000"/>
              <a:gd name="connsiteX2" fmla="*/ 810509 w 12192000"/>
              <a:gd name="connsiteY2" fmla="*/ 5738739 h 6858000"/>
              <a:gd name="connsiteX3" fmla="*/ 915980 w 12192000"/>
              <a:gd name="connsiteY3" fmla="*/ 5844210 h 6858000"/>
              <a:gd name="connsiteX4" fmla="*/ 11269845 w 12192000"/>
              <a:gd name="connsiteY4" fmla="*/ 5844210 h 6858000"/>
              <a:gd name="connsiteX5" fmla="*/ 11375316 w 12192000"/>
              <a:gd name="connsiteY5" fmla="*/ 5738739 h 6858000"/>
              <a:gd name="connsiteX6" fmla="*/ 11375316 w 12192000"/>
              <a:gd name="connsiteY6" fmla="*/ 748938 h 6858000"/>
              <a:gd name="connsiteX7" fmla="*/ 11269845 w 12192000"/>
              <a:gd name="connsiteY7" fmla="*/ 643467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915980" y="643467"/>
                </a:moveTo>
                <a:cubicBezTo>
                  <a:pt x="857730" y="643467"/>
                  <a:pt x="810509" y="690688"/>
                  <a:pt x="810509" y="748938"/>
                </a:cubicBezTo>
                <a:lnTo>
                  <a:pt x="810509" y="5738739"/>
                </a:lnTo>
                <a:cubicBezTo>
                  <a:pt x="810509" y="5796989"/>
                  <a:pt x="857730" y="5844210"/>
                  <a:pt x="915980" y="5844210"/>
                </a:cubicBezTo>
                <a:lnTo>
                  <a:pt x="11269845" y="5844210"/>
                </a:lnTo>
                <a:cubicBezTo>
                  <a:pt x="11328095" y="5844210"/>
                  <a:pt x="11375316" y="5796989"/>
                  <a:pt x="11375316" y="5738739"/>
                </a:cubicBezTo>
                <a:lnTo>
                  <a:pt x="11375316" y="748938"/>
                </a:lnTo>
                <a:cubicBezTo>
                  <a:pt x="11375316" y="690688"/>
                  <a:pt x="11328095" y="643467"/>
                  <a:pt x="11269845" y="643467"/>
                </a:cubicBezTo>
                <a:close/>
                <a:moveTo>
                  <a:pt x="0" y="0"/>
                </a:moveTo>
                <a:lnTo>
                  <a:pt x="12192000" y="0"/>
                </a:lnTo>
                <a:lnTo>
                  <a:pt x="12192000" y="6858000"/>
                </a:lnTo>
                <a:lnTo>
                  <a:pt x="0" y="6858000"/>
                </a:lnTo>
                <a:close/>
              </a:path>
            </a:pathLst>
          </a:custGeom>
          <a:solidFill>
            <a:schemeClr val="tx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77685" y="902100"/>
            <a:ext cx="6964136" cy="926700"/>
          </a:xfrm>
        </p:spPr>
        <p:txBody>
          <a:bodyPr anchor="b">
            <a:normAutofit fontScale="90000"/>
          </a:bodyPr>
          <a:lstStyle/>
          <a:p>
            <a:pPr algn="ctr"/>
            <a:br>
              <a:rPr lang="en-US" sz="1200" dirty="0">
                <a:solidFill>
                  <a:schemeClr val="tx1">
                    <a:lumMod val="95000"/>
                  </a:schemeClr>
                </a:solidFill>
              </a:rPr>
            </a:br>
            <a:br>
              <a:rPr lang="en-US" sz="1200" dirty="0">
                <a:solidFill>
                  <a:schemeClr val="tx1">
                    <a:lumMod val="95000"/>
                  </a:schemeClr>
                </a:solidFill>
              </a:rPr>
            </a:br>
            <a:br>
              <a:rPr lang="en-US" sz="1200" dirty="0">
                <a:solidFill>
                  <a:schemeClr val="tx1">
                    <a:lumMod val="95000"/>
                  </a:schemeClr>
                </a:solidFill>
              </a:rPr>
            </a:br>
            <a:br>
              <a:rPr lang="en-US" sz="1200" dirty="0">
                <a:solidFill>
                  <a:schemeClr val="tx1">
                    <a:lumMod val="95000"/>
                  </a:schemeClr>
                </a:solidFill>
              </a:rPr>
            </a:br>
            <a:r>
              <a:rPr lang="en-US" sz="3100" dirty="0">
                <a:solidFill>
                  <a:schemeClr val="tx1">
                    <a:lumMod val="95000"/>
                  </a:schemeClr>
                </a:solidFill>
              </a:rPr>
              <a:t>Seminar Component - Law and Lawyering in Nation’s Capital </a:t>
            </a:r>
            <a:br>
              <a:rPr lang="en-US" sz="1200" dirty="0">
                <a:solidFill>
                  <a:schemeClr val="tx1">
                    <a:lumMod val="95000"/>
                  </a:schemeClr>
                </a:solidFill>
              </a:rPr>
            </a:br>
            <a:endParaRPr lang="en-US" sz="1200" dirty="0">
              <a:solidFill>
                <a:schemeClr val="tx1">
                  <a:lumMod val="95000"/>
                </a:schemeClr>
              </a:solidFill>
            </a:endParaRPr>
          </a:p>
        </p:txBody>
      </p:sp>
      <p:cxnSp>
        <p:nvCxnSpPr>
          <p:cNvPr id="10" name="Straight Connector 9">
            <a:extLst>
              <a:ext uri="{FF2B5EF4-FFF2-40B4-BE49-F238E27FC236}">
                <a16:creationId xmlns:a16="http://schemas.microsoft.com/office/drawing/2014/main" id="{29B5BCCE-687A-4BBC-9E35-559C03CAD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78981" y="1730826"/>
            <a:ext cx="38603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77685" y="1612507"/>
            <a:ext cx="6964136" cy="3963762"/>
          </a:xfrm>
        </p:spPr>
        <p:txBody>
          <a:bodyPr anchor="ctr">
            <a:normAutofit/>
          </a:bodyPr>
          <a:lstStyle/>
          <a:p>
            <a:r>
              <a:rPr lang="en-US" sz="2000" dirty="0">
                <a:solidFill>
                  <a:schemeClr val="tx1">
                    <a:lumMod val="95000"/>
                  </a:schemeClr>
                </a:solidFill>
              </a:rPr>
              <a:t>3 credit mandatory seminar (graded)</a:t>
            </a:r>
          </a:p>
          <a:p>
            <a:r>
              <a:rPr lang="en-US" sz="2000" dirty="0">
                <a:solidFill>
                  <a:schemeClr val="tx1">
                    <a:lumMod val="95000"/>
                  </a:schemeClr>
                </a:solidFill>
              </a:rPr>
              <a:t> Class meets on Tuesday evenings from </a:t>
            </a:r>
            <a:r>
              <a:rPr lang="en-US" sz="2000" b="1" dirty="0">
                <a:solidFill>
                  <a:schemeClr val="tx1">
                    <a:lumMod val="95000"/>
                  </a:schemeClr>
                </a:solidFill>
              </a:rPr>
              <a:t>6-9 pm ET </a:t>
            </a:r>
          </a:p>
          <a:p>
            <a:r>
              <a:rPr lang="en-US" sz="2000" dirty="0">
                <a:solidFill>
                  <a:schemeClr val="tx1">
                    <a:lumMod val="95000"/>
                  </a:schemeClr>
                </a:solidFill>
              </a:rPr>
              <a:t>Explores the roles of attorneys in Washington, D.C.  </a:t>
            </a:r>
          </a:p>
          <a:p>
            <a:r>
              <a:rPr lang="en-US" sz="2000" dirty="0">
                <a:solidFill>
                  <a:schemeClr val="tx1">
                    <a:lumMod val="95000"/>
                  </a:schemeClr>
                </a:solidFill>
              </a:rPr>
              <a:t>Almost weekly high-level guest lecturers from Executive Branch, Legislative, Judicial, and Public Interest</a:t>
            </a:r>
          </a:p>
          <a:p>
            <a:r>
              <a:rPr lang="en-US" sz="2000" dirty="0">
                <a:solidFill>
                  <a:schemeClr val="tx1">
                    <a:lumMod val="95000"/>
                  </a:schemeClr>
                </a:solidFill>
              </a:rPr>
              <a:t> Puts the work at your placement in context</a:t>
            </a:r>
          </a:p>
          <a:p>
            <a:r>
              <a:rPr lang="en-US" sz="2000" dirty="0">
                <a:solidFill>
                  <a:schemeClr val="tx1">
                    <a:lumMod val="95000"/>
                  </a:schemeClr>
                </a:solidFill>
              </a:rPr>
              <a:t>Class includes a 4  writing assignments and final oral presentation</a:t>
            </a:r>
          </a:p>
        </p:txBody>
      </p:sp>
      <p:sp>
        <p:nvSpPr>
          <p:cNvPr id="12" name="Rounded Rectangle 17">
            <a:extLst>
              <a:ext uri="{FF2B5EF4-FFF2-40B4-BE49-F238E27FC236}">
                <a16:creationId xmlns:a16="http://schemas.microsoft.com/office/drawing/2014/main" id="{7314643A-FD07-4BD6-84B4-41398D43F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881" y="5927287"/>
            <a:ext cx="7923606" cy="579695"/>
          </a:xfrm>
          <a:prstGeom prst="roundRect">
            <a:avLst>
              <a:gd name="adj" fmla="val 17364"/>
            </a:avLst>
          </a:prstGeom>
          <a:gradFill>
            <a:gsLst>
              <a:gs pos="0">
                <a:srgbClr val="1D6987">
                  <a:alpha val="30000"/>
                </a:srgbClr>
              </a:gs>
              <a:gs pos="100000">
                <a:srgbClr val="F2F2F2">
                  <a:alpha val="0"/>
                </a:srgbClr>
              </a:gs>
            </a:gsLst>
            <a:lin ang="5400000" scaled="0"/>
          </a:gra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17AD-8DAD-410F-A1FF-95C81D357859}"/>
              </a:ext>
            </a:extLst>
          </p:cNvPr>
          <p:cNvSpPr>
            <a:spLocks noGrp="1"/>
          </p:cNvSpPr>
          <p:nvPr>
            <p:ph type="title"/>
          </p:nvPr>
        </p:nvSpPr>
        <p:spPr/>
        <p:txBody>
          <a:bodyPr/>
          <a:lstStyle/>
          <a:p>
            <a:r>
              <a:rPr lang="en-US" dirty="0"/>
              <a:t>Current UCDC Law Experience </a:t>
            </a:r>
          </a:p>
        </p:txBody>
      </p:sp>
      <p:sp>
        <p:nvSpPr>
          <p:cNvPr id="3" name="Content Placeholder 2">
            <a:extLst>
              <a:ext uri="{FF2B5EF4-FFF2-40B4-BE49-F238E27FC236}">
                <a16:creationId xmlns:a16="http://schemas.microsoft.com/office/drawing/2014/main" id="{6DCC254C-39C5-4100-A5FF-B1774D9B1327}"/>
              </a:ext>
            </a:extLst>
          </p:cNvPr>
          <p:cNvSpPr>
            <a:spLocks noGrp="1"/>
          </p:cNvSpPr>
          <p:nvPr>
            <p:ph idx="1"/>
          </p:nvPr>
        </p:nvSpPr>
        <p:spPr/>
        <p:txBody>
          <a:bodyPr/>
          <a:lstStyle/>
          <a:p>
            <a:r>
              <a:rPr lang="en-US" dirty="0"/>
              <a:t>General temperature in DC re</a:t>
            </a:r>
            <a:r>
              <a:rPr lang="en-US"/>
              <a:t>: Covid </a:t>
            </a:r>
          </a:p>
          <a:p>
            <a:r>
              <a:rPr lang="en-US" dirty="0"/>
              <a:t>Coffee meetings</a:t>
            </a:r>
          </a:p>
          <a:p>
            <a:r>
              <a:rPr lang="en-US" dirty="0"/>
              <a:t>Client meetings</a:t>
            </a:r>
          </a:p>
          <a:p>
            <a:r>
              <a:rPr lang="en-US" dirty="0"/>
              <a:t>Site visits</a:t>
            </a:r>
          </a:p>
          <a:p>
            <a:r>
              <a:rPr lang="en-US" dirty="0"/>
              <a:t>Some students at the office </a:t>
            </a:r>
          </a:p>
        </p:txBody>
      </p:sp>
    </p:spTree>
    <p:extLst>
      <p:ext uri="{BB962C8B-B14F-4D97-AF65-F5344CB8AC3E}">
        <p14:creationId xmlns:p14="http://schemas.microsoft.com/office/powerpoint/2010/main" val="251936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6B2275DD-736C-472F-9D1B-3BA6016BF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152401"/>
            <a:ext cx="7448550" cy="685799"/>
          </a:xfrm>
        </p:spPr>
        <p:txBody>
          <a:bodyPr anchor="b">
            <a:normAutofit fontScale="90000"/>
          </a:bodyPr>
          <a:lstStyle/>
          <a:p>
            <a:br>
              <a:rPr lang="en-US" sz="3200">
                <a:solidFill>
                  <a:schemeClr val="tx1">
                    <a:lumMod val="95000"/>
                  </a:schemeClr>
                </a:solidFill>
              </a:rPr>
            </a:br>
            <a:r>
              <a:rPr lang="en-US" sz="3200" u="sng">
                <a:solidFill>
                  <a:schemeClr val="tx1">
                    <a:lumMod val="95000"/>
                  </a:schemeClr>
                </a:solidFill>
              </a:rPr>
              <a:t>Registration Process:  Three Steps </a:t>
            </a:r>
          </a:p>
        </p:txBody>
      </p:sp>
      <p:sp>
        <p:nvSpPr>
          <p:cNvPr id="3" name="Content Placeholder 2"/>
          <p:cNvSpPr>
            <a:spLocks noGrp="1"/>
          </p:cNvSpPr>
          <p:nvPr>
            <p:ph idx="1"/>
          </p:nvPr>
        </p:nvSpPr>
        <p:spPr>
          <a:xfrm>
            <a:off x="628650" y="1066800"/>
            <a:ext cx="8286750" cy="5638799"/>
          </a:xfrm>
        </p:spPr>
        <p:txBody>
          <a:bodyPr>
            <a:normAutofit fontScale="70000" lnSpcReduction="20000"/>
          </a:bodyPr>
          <a:lstStyle/>
          <a:p>
            <a:pPr marL="0" indent="0">
              <a:buNone/>
            </a:pPr>
            <a:r>
              <a:rPr lang="en-US" sz="2600" b="1">
                <a:solidFill>
                  <a:schemeClr val="tx1">
                    <a:lumMod val="95000"/>
                  </a:schemeClr>
                </a:solidFill>
              </a:rPr>
              <a:t>Step One: Apply to the Program Itself</a:t>
            </a:r>
            <a:endParaRPr lang="en-US" sz="2600">
              <a:solidFill>
                <a:schemeClr val="tx1">
                  <a:lumMod val="95000"/>
                </a:schemeClr>
              </a:solidFill>
            </a:endParaRPr>
          </a:p>
          <a:p>
            <a:pPr lvl="0"/>
            <a:r>
              <a:rPr lang="en-US" sz="2600">
                <a:solidFill>
                  <a:schemeClr val="tx1">
                    <a:lumMod val="95000"/>
                  </a:schemeClr>
                </a:solidFill>
              </a:rPr>
              <a:t>Confirm with your school that you are eligible and have permission to apply:</a:t>
            </a:r>
          </a:p>
          <a:p>
            <a:pPr lvl="1"/>
            <a:r>
              <a:rPr lang="en-US" sz="2600">
                <a:solidFill>
                  <a:schemeClr val="tx1">
                    <a:lumMod val="95000"/>
                  </a:schemeClr>
                </a:solidFill>
              </a:rPr>
              <a:t>Learn your school’s externship policies </a:t>
            </a:r>
          </a:p>
          <a:p>
            <a:pPr lvl="1"/>
            <a:r>
              <a:rPr lang="en-US" sz="2600">
                <a:solidFill>
                  <a:schemeClr val="tx1">
                    <a:lumMod val="95000"/>
                  </a:schemeClr>
                </a:solidFill>
              </a:rPr>
              <a:t>Generally, fourth, fifth, and sixth semester students are eligible</a:t>
            </a:r>
          </a:p>
          <a:p>
            <a:pPr lvl="1"/>
            <a:r>
              <a:rPr lang="en-US" sz="2600">
                <a:solidFill>
                  <a:schemeClr val="tx1">
                    <a:lumMod val="95000"/>
                  </a:schemeClr>
                </a:solidFill>
              </a:rPr>
              <a:t>Obtain the approval of the Dean of Student Services or equivalent</a:t>
            </a:r>
          </a:p>
          <a:p>
            <a:pPr lvl="0"/>
            <a:r>
              <a:rPr lang="en-US" sz="2600">
                <a:solidFill>
                  <a:schemeClr val="tx1">
                    <a:lumMod val="95000"/>
                  </a:schemeClr>
                </a:solidFill>
              </a:rPr>
              <a:t>Complete the on-line UCDC Law Registration (found on UCDC Law Webpage - </a:t>
            </a:r>
            <a:r>
              <a:rPr lang="en-US" sz="2600">
                <a:solidFill>
                  <a:schemeClr val="tx1">
                    <a:lumMod val="95000"/>
                  </a:schemeClr>
                </a:solidFill>
                <a:hlinkClick r:id="rId3"/>
              </a:rPr>
              <a:t>https://www.ucdc.edu/academic/law</a:t>
            </a:r>
            <a:r>
              <a:rPr lang="en-US" sz="2600">
                <a:solidFill>
                  <a:schemeClr val="tx1">
                    <a:lumMod val="95000"/>
                  </a:schemeClr>
                </a:solidFill>
              </a:rPr>
              <a:t>)</a:t>
            </a:r>
          </a:p>
          <a:p>
            <a:pPr marL="0" lvl="0" indent="0">
              <a:buNone/>
            </a:pPr>
            <a:endParaRPr lang="en-US" sz="2600">
              <a:solidFill>
                <a:schemeClr val="tx1">
                  <a:lumMod val="95000"/>
                </a:schemeClr>
              </a:solidFill>
            </a:endParaRPr>
          </a:p>
          <a:p>
            <a:pPr marL="0" indent="0">
              <a:buNone/>
            </a:pPr>
            <a:r>
              <a:rPr lang="en-US" sz="2600" b="1">
                <a:solidFill>
                  <a:schemeClr val="tx1">
                    <a:lumMod val="95000"/>
                  </a:schemeClr>
                </a:solidFill>
              </a:rPr>
              <a:t>Step Two: Apply to the Placements that Interest You</a:t>
            </a:r>
          </a:p>
          <a:p>
            <a:r>
              <a:rPr lang="en-US" sz="2600">
                <a:solidFill>
                  <a:schemeClr val="tx1">
                    <a:lumMod val="95000"/>
                  </a:schemeClr>
                </a:solidFill>
              </a:rPr>
              <a:t>Schedule advising session with UCDC Law Program Director</a:t>
            </a:r>
          </a:p>
          <a:p>
            <a:r>
              <a:rPr lang="en-US" sz="2600">
                <a:solidFill>
                  <a:schemeClr val="tx1">
                    <a:lumMod val="95000"/>
                  </a:schemeClr>
                </a:solidFill>
              </a:rPr>
              <a:t> Placement must meet the following requirements: </a:t>
            </a:r>
          </a:p>
          <a:p>
            <a:pPr lvl="1"/>
            <a:r>
              <a:rPr lang="en-US" sz="2600">
                <a:solidFill>
                  <a:schemeClr val="tx1">
                    <a:lumMod val="95000"/>
                  </a:schemeClr>
                </a:solidFill>
              </a:rPr>
              <a:t>Your placement must provide substantive legal work under a lawyer’s supervision, with regular feedback, mentorship, and insulation from purely clerical or administrative work.  </a:t>
            </a:r>
          </a:p>
          <a:p>
            <a:pPr lvl="0"/>
            <a:r>
              <a:rPr lang="en-US" sz="2600">
                <a:solidFill>
                  <a:schemeClr val="tx1">
                    <a:lumMod val="95000"/>
                  </a:schemeClr>
                </a:solidFill>
              </a:rPr>
              <a:t>Stay in touch with UCDC Law Program Director </a:t>
            </a:r>
          </a:p>
          <a:p>
            <a:pPr marL="0" lvl="0" indent="0">
              <a:buNone/>
            </a:pPr>
            <a:endParaRPr lang="en-US" sz="2600">
              <a:solidFill>
                <a:schemeClr val="tx1">
                  <a:lumMod val="95000"/>
                </a:schemeClr>
              </a:solidFill>
            </a:endParaRPr>
          </a:p>
          <a:p>
            <a:pPr marL="0" indent="0">
              <a:buNone/>
            </a:pPr>
            <a:r>
              <a:rPr lang="en-US" sz="2600" b="1">
                <a:solidFill>
                  <a:schemeClr val="tx1">
                    <a:lumMod val="95000"/>
                  </a:schemeClr>
                </a:solidFill>
              </a:rPr>
              <a:t>Step Three: After an Offer</a:t>
            </a:r>
            <a:endParaRPr lang="en-US" sz="2600">
              <a:solidFill>
                <a:schemeClr val="tx1">
                  <a:lumMod val="95000"/>
                </a:schemeClr>
              </a:solidFill>
            </a:endParaRPr>
          </a:p>
          <a:p>
            <a:pPr lvl="0"/>
            <a:r>
              <a:rPr lang="en-US" sz="2600">
                <a:solidFill>
                  <a:schemeClr val="tx1">
                    <a:lumMod val="95000"/>
                  </a:schemeClr>
                </a:solidFill>
              </a:rPr>
              <a:t>Inform Program Director to obtain approval.   </a:t>
            </a:r>
          </a:p>
          <a:p>
            <a:pPr lvl="0"/>
            <a:r>
              <a:rPr lang="en-US" sz="2600">
                <a:solidFill>
                  <a:schemeClr val="tx1">
                    <a:lumMod val="95000"/>
                  </a:schemeClr>
                </a:solidFill>
              </a:rPr>
              <a:t>Once the placement is approved, the Program will notify your school and you will be permitted to register for the placement and companion course.</a:t>
            </a:r>
          </a:p>
          <a:p>
            <a:pPr marL="0" indent="0">
              <a:buNone/>
            </a:pPr>
            <a:r>
              <a:rPr lang="en-US" sz="2600">
                <a:solidFill>
                  <a:schemeClr val="tx1">
                    <a:lumMod val="95000"/>
                  </a:schemeClr>
                </a:solidFill>
              </a:rPr>
              <a:t> </a:t>
            </a:r>
          </a:p>
          <a:p>
            <a:endParaRPr lang="en-US" sz="1000">
              <a:solidFill>
                <a:schemeClr val="tx1">
                  <a:lumMod val="9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6B2275DD-736C-472F-9D1B-3BA6016BF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F23C79-96C5-4C21-93CB-50DC5A17A898}"/>
              </a:ext>
            </a:extLst>
          </p:cNvPr>
          <p:cNvSpPr>
            <a:spLocks noGrp="1"/>
          </p:cNvSpPr>
          <p:nvPr>
            <p:ph type="title" idx="4294967295"/>
          </p:nvPr>
        </p:nvSpPr>
        <p:spPr>
          <a:xfrm>
            <a:off x="628650" y="76201"/>
            <a:ext cx="5969000" cy="744992"/>
          </a:xfrm>
        </p:spPr>
        <p:txBody>
          <a:bodyPr vert="horz" lIns="91440" tIns="45720" rIns="91440" bIns="45720" rtlCol="0" anchor="b">
            <a:normAutofit/>
          </a:bodyPr>
          <a:lstStyle/>
          <a:p>
            <a:pPr defTabSz="914400"/>
            <a:r>
              <a:rPr lang="en-US" sz="3800" u="sng">
                <a:solidFill>
                  <a:schemeClr val="tx1">
                    <a:lumMod val="95000"/>
                  </a:schemeClr>
                </a:solidFill>
              </a:rPr>
              <a:t>Security Clearances </a:t>
            </a:r>
          </a:p>
        </p:txBody>
      </p:sp>
      <p:sp>
        <p:nvSpPr>
          <p:cNvPr id="4" name="Rectangle 3">
            <a:extLst>
              <a:ext uri="{FF2B5EF4-FFF2-40B4-BE49-F238E27FC236}">
                <a16:creationId xmlns:a16="http://schemas.microsoft.com/office/drawing/2014/main" id="{9DCA8323-6837-4AD9-8615-5224FC59E0A9}"/>
              </a:ext>
            </a:extLst>
          </p:cNvPr>
          <p:cNvSpPr/>
          <p:nvPr/>
        </p:nvSpPr>
        <p:spPr>
          <a:xfrm>
            <a:off x="628650" y="897394"/>
            <a:ext cx="8134350" cy="5279569"/>
          </a:xfrm>
          <a:prstGeom prst="rect">
            <a:avLst/>
          </a:prstGeom>
        </p:spPr>
        <p:txBody>
          <a:bodyPr vert="horz" lIns="91440" tIns="45720" rIns="91440" bIns="45720" rtlCol="0">
            <a:normAutofit fontScale="92500" lnSpcReduction="20000"/>
          </a:bodyPr>
          <a:lstStyle/>
          <a:p>
            <a:pPr lvl="0">
              <a:lnSpc>
                <a:spcPct val="90000"/>
              </a:lnSpc>
              <a:spcAft>
                <a:spcPts val="600"/>
              </a:spcAft>
            </a:pPr>
            <a:r>
              <a:rPr lang="en-US" sz="1900">
                <a:solidFill>
                  <a:schemeClr val="tx1">
                    <a:lumMod val="95000"/>
                  </a:schemeClr>
                </a:solidFill>
              </a:rPr>
              <a:t>All  federal government agencies require a security clearance as part of the application process. (Externships on the Hill do not require a security clearance)</a:t>
            </a:r>
          </a:p>
          <a:p>
            <a:pPr lvl="0" indent="-228600">
              <a:lnSpc>
                <a:spcPct val="90000"/>
              </a:lnSpc>
              <a:spcAft>
                <a:spcPts val="600"/>
              </a:spcAft>
              <a:buFont typeface="Arial" panose="020B0604020202020204" pitchFamily="34" charset="0"/>
              <a:buChar char="•"/>
            </a:pPr>
            <a:endParaRPr lang="en-US" sz="1900">
              <a:solidFill>
                <a:schemeClr val="tx1">
                  <a:lumMod val="95000"/>
                </a:schemeClr>
              </a:solidFill>
            </a:endParaRPr>
          </a:p>
          <a:p>
            <a:pPr marL="1200150" lvl="2" indent="-228600">
              <a:lnSpc>
                <a:spcPct val="90000"/>
              </a:lnSpc>
              <a:spcAft>
                <a:spcPts val="600"/>
              </a:spcAft>
              <a:buFont typeface="Arial" panose="020B0604020202020204" pitchFamily="34" charset="0"/>
              <a:buChar char="•"/>
            </a:pPr>
            <a:r>
              <a:rPr lang="en-US" sz="1900">
                <a:solidFill>
                  <a:schemeClr val="tx1">
                    <a:lumMod val="95000"/>
                  </a:schemeClr>
                </a:solidFill>
              </a:rPr>
              <a:t>This can be a lengthy process</a:t>
            </a:r>
          </a:p>
          <a:p>
            <a:pPr marL="1714500" lvl="3" indent="-228600">
              <a:lnSpc>
                <a:spcPct val="90000"/>
              </a:lnSpc>
              <a:spcAft>
                <a:spcPts val="600"/>
              </a:spcAft>
              <a:buFont typeface="Arial" panose="020B0604020202020204" pitchFamily="34" charset="0"/>
              <a:buChar char="•"/>
            </a:pPr>
            <a:r>
              <a:rPr lang="en-US" sz="1900">
                <a:solidFill>
                  <a:schemeClr val="tx1">
                    <a:lumMod val="95000"/>
                  </a:schemeClr>
                </a:solidFill>
              </a:rPr>
              <a:t>Apply with as much lead time as possible, even if there’s no stated deadline</a:t>
            </a:r>
          </a:p>
          <a:p>
            <a:pPr marL="742950" lvl="2">
              <a:lnSpc>
                <a:spcPct val="90000"/>
              </a:lnSpc>
              <a:spcAft>
                <a:spcPts val="600"/>
              </a:spcAft>
            </a:pPr>
            <a:endParaRPr lang="en-US" sz="1900">
              <a:solidFill>
                <a:schemeClr val="tx1">
                  <a:lumMod val="95000"/>
                </a:schemeClr>
              </a:solidFill>
            </a:endParaRPr>
          </a:p>
          <a:p>
            <a:pPr marL="1200150" lvl="2" indent="-228600">
              <a:lnSpc>
                <a:spcPct val="90000"/>
              </a:lnSpc>
              <a:spcAft>
                <a:spcPts val="600"/>
              </a:spcAft>
              <a:buFont typeface="Arial" panose="020B0604020202020204" pitchFamily="34" charset="0"/>
              <a:buChar char="•"/>
            </a:pPr>
            <a:r>
              <a:rPr lang="en-US" sz="1900">
                <a:solidFill>
                  <a:schemeClr val="tx1">
                    <a:lumMod val="95000"/>
                  </a:schemeClr>
                </a:solidFill>
              </a:rPr>
              <a:t>Obtain Security Clearance Forms</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Ask about your agency’s security clearance process. Request forms and submit all forms ASAP.  </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Ask HOW you should submit your form.  Mail has been delayed with COVID. </a:t>
            </a:r>
          </a:p>
          <a:p>
            <a:pPr lvl="2" indent="-228600">
              <a:lnSpc>
                <a:spcPct val="90000"/>
              </a:lnSpc>
              <a:spcAft>
                <a:spcPts val="600"/>
              </a:spcAft>
              <a:buFont typeface="Arial" panose="020B0604020202020204" pitchFamily="34" charset="0"/>
              <a:buChar char="•"/>
            </a:pPr>
            <a:endParaRPr lang="en-US" sz="1900">
              <a:solidFill>
                <a:schemeClr val="tx1">
                  <a:lumMod val="95000"/>
                </a:schemeClr>
              </a:solidFill>
            </a:endParaRPr>
          </a:p>
          <a:p>
            <a:pPr marL="1200150" lvl="2" indent="-228600">
              <a:lnSpc>
                <a:spcPct val="90000"/>
              </a:lnSpc>
              <a:spcAft>
                <a:spcPts val="600"/>
              </a:spcAft>
              <a:buFont typeface="Arial" panose="020B0604020202020204" pitchFamily="34" charset="0"/>
              <a:buChar char="•"/>
            </a:pPr>
            <a:r>
              <a:rPr lang="en-US" sz="1900">
                <a:solidFill>
                  <a:schemeClr val="tx1">
                    <a:lumMod val="95000"/>
                  </a:schemeClr>
                </a:solidFill>
              </a:rPr>
              <a:t>Common issues that cause delays:</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Travel abroad within past 5 years</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Dual citizenships</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Late credit card or student loan payments</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Any arrests</a:t>
            </a:r>
          </a:p>
          <a:p>
            <a:pPr marL="1657350" lvl="3" indent="-228600">
              <a:lnSpc>
                <a:spcPct val="90000"/>
              </a:lnSpc>
              <a:spcAft>
                <a:spcPts val="600"/>
              </a:spcAft>
              <a:buFont typeface="Arial" panose="020B0604020202020204" pitchFamily="34" charset="0"/>
              <a:buChar char="•"/>
            </a:pPr>
            <a:r>
              <a:rPr lang="en-US" sz="1900">
                <a:solidFill>
                  <a:schemeClr val="tx1">
                    <a:lumMod val="95000"/>
                  </a:schemeClr>
                </a:solidFill>
              </a:rPr>
              <a:t>Illegal drug use </a:t>
            </a:r>
          </a:p>
          <a:p>
            <a:pPr lvl="2" indent="-228600">
              <a:lnSpc>
                <a:spcPct val="90000"/>
              </a:lnSpc>
              <a:spcAft>
                <a:spcPts val="600"/>
              </a:spcAft>
              <a:buFont typeface="Arial" panose="020B0604020202020204" pitchFamily="34" charset="0"/>
              <a:buChar char="•"/>
            </a:pPr>
            <a:endParaRPr lang="en-US" sz="1700">
              <a:solidFill>
                <a:schemeClr val="tx1">
                  <a:lumMod val="95000"/>
                </a:schemeClr>
              </a:solidFill>
            </a:endParaRPr>
          </a:p>
          <a:p>
            <a:pPr marL="1200150" lvl="2" indent="-228600">
              <a:lnSpc>
                <a:spcPct val="90000"/>
              </a:lnSpc>
              <a:spcAft>
                <a:spcPts val="600"/>
              </a:spcAft>
              <a:buFont typeface="Arial" panose="020B0604020202020204" pitchFamily="34" charset="0"/>
              <a:buChar char="•"/>
            </a:pPr>
            <a:endParaRPr lang="en-US" sz="1000">
              <a:solidFill>
                <a:schemeClr val="tx1">
                  <a:lumMod val="95000"/>
                </a:schemeClr>
              </a:solidFill>
            </a:endParaRPr>
          </a:p>
        </p:txBody>
      </p:sp>
    </p:spTree>
    <p:extLst>
      <p:ext uri="{BB962C8B-B14F-4D97-AF65-F5344CB8AC3E}">
        <p14:creationId xmlns:p14="http://schemas.microsoft.com/office/powerpoint/2010/main" val="83353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19B3503-D505-49AA-97C1-B299D58DB4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809" y="0"/>
            <a:ext cx="6093190"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1">
            <a:extLst>
              <a:ext uri="{FF2B5EF4-FFF2-40B4-BE49-F238E27FC236}">
                <a16:creationId xmlns:a16="http://schemas.microsoft.com/office/drawing/2014/main" id="{E39A2319-946A-4C65-9B7C-1F86E9B1B5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50810"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16" y="1349680"/>
            <a:ext cx="2198490" cy="4449541"/>
          </a:xfrm>
        </p:spPr>
        <p:txBody>
          <a:bodyPr anchor="t">
            <a:normAutofit/>
          </a:bodyPr>
          <a:lstStyle/>
          <a:p>
            <a:r>
              <a:rPr lang="en-US" sz="2600">
                <a:solidFill>
                  <a:schemeClr val="tx1"/>
                </a:solidFill>
              </a:rPr>
              <a:t>Eligibility Requirements - Berkeley</a:t>
            </a:r>
          </a:p>
        </p:txBody>
      </p:sp>
      <p:graphicFrame>
        <p:nvGraphicFramePr>
          <p:cNvPr id="14" name="Content Placeholder 2"/>
          <p:cNvGraphicFramePr>
            <a:graphicFrameLocks noGrp="1"/>
          </p:cNvGraphicFramePr>
          <p:nvPr>
            <p:ph idx="1"/>
            <p:extLst>
              <p:ext uri="{D42A27DB-BD31-4B8C-83A1-F6EECF244321}">
                <p14:modId xmlns:p14="http://schemas.microsoft.com/office/powerpoint/2010/main" val="3813805072"/>
              </p:ext>
            </p:extLst>
          </p:nvPr>
        </p:nvGraphicFramePr>
        <p:xfrm>
          <a:off x="3496578" y="228601"/>
          <a:ext cx="5418821"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53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19B3503-D505-49AA-97C1-B299D58DB4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809" y="0"/>
            <a:ext cx="6093190"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1">
            <a:extLst>
              <a:ext uri="{FF2B5EF4-FFF2-40B4-BE49-F238E27FC236}">
                <a16:creationId xmlns:a16="http://schemas.microsoft.com/office/drawing/2014/main" id="{E39A2319-946A-4C65-9B7C-1F86E9B1B5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50810"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16" y="1349680"/>
            <a:ext cx="2198490" cy="4449541"/>
          </a:xfrm>
        </p:spPr>
        <p:txBody>
          <a:bodyPr anchor="t">
            <a:normAutofit/>
          </a:bodyPr>
          <a:lstStyle/>
          <a:p>
            <a:r>
              <a:rPr lang="en-US" sz="2600">
                <a:solidFill>
                  <a:schemeClr val="tx1"/>
                </a:solidFill>
              </a:rPr>
              <a:t>Eligibility Requirements – Hastings </a:t>
            </a:r>
          </a:p>
        </p:txBody>
      </p:sp>
      <p:graphicFrame>
        <p:nvGraphicFramePr>
          <p:cNvPr id="14" name="Content Placeholder 2"/>
          <p:cNvGraphicFramePr>
            <a:graphicFrameLocks noGrp="1"/>
          </p:cNvGraphicFramePr>
          <p:nvPr>
            <p:ph idx="1"/>
            <p:extLst>
              <p:ext uri="{D42A27DB-BD31-4B8C-83A1-F6EECF244321}">
                <p14:modId xmlns:p14="http://schemas.microsoft.com/office/powerpoint/2010/main" val="212657329"/>
              </p:ext>
            </p:extLst>
          </p:nvPr>
        </p:nvGraphicFramePr>
        <p:xfrm>
          <a:off x="3496579" y="0"/>
          <a:ext cx="5184184" cy="6709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22320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C66F1A21A4D041930DEEDEC5D91EA5" ma:contentTypeVersion="15" ma:contentTypeDescription="Create a new document." ma:contentTypeScope="" ma:versionID="7805fbc05b1b8acabd55e04d36b73472">
  <xsd:schema xmlns:xsd="http://www.w3.org/2001/XMLSchema" xmlns:xs="http://www.w3.org/2001/XMLSchema" xmlns:p="http://schemas.microsoft.com/office/2006/metadata/properties" xmlns:ns1="http://schemas.microsoft.com/sharepoint/v3" xmlns:ns3="da7c2ebe-25cf-4e2b-898f-bbf26bcf9411" xmlns:ns4="2751e0e4-5f59-4f51-8adf-4119dffa8109" targetNamespace="http://schemas.microsoft.com/office/2006/metadata/properties" ma:root="true" ma:fieldsID="f055fa7ecc30cacce1fec709442ca23b" ns1:_="" ns3:_="" ns4:_="">
    <xsd:import namespace="http://schemas.microsoft.com/sharepoint/v3"/>
    <xsd:import namespace="da7c2ebe-25cf-4e2b-898f-bbf26bcf9411"/>
    <xsd:import namespace="2751e0e4-5f59-4f51-8adf-4119dffa81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7c2ebe-25cf-4e2b-898f-bbf26bcf94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51e0e4-5f59-4f51-8adf-4119dffa810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DEBA3-57C4-4991-8771-9CE60720E351}">
  <ds:schemaRefs>
    <ds:schemaRef ds:uri="2751e0e4-5f59-4f51-8adf-4119dffa8109"/>
    <ds:schemaRef ds:uri="da7c2ebe-25cf-4e2b-898f-bbf26bcf94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780F60-FB27-4E1B-BA0C-16D58A37D0FE}">
  <ds:schemaRefs>
    <ds:schemaRef ds:uri="2751e0e4-5f59-4f51-8adf-4119dffa8109"/>
    <ds:schemaRef ds:uri="da7c2ebe-25cf-4e2b-898f-bbf26bcf94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B1ECCE-F3B7-4850-8CA9-BB1160EDC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TotalTime>
  <Words>2097</Words>
  <Application>Microsoft Office PowerPoint</Application>
  <PresentationFormat>On-screen Show (4:3)</PresentationFormat>
  <Paragraphs>185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Corbel</vt:lpstr>
      <vt:lpstr>Georgia</vt:lpstr>
      <vt:lpstr>Vladimir Script</vt:lpstr>
      <vt:lpstr>Depth</vt:lpstr>
      <vt:lpstr>University of California Law Program in DC  (UCDC Law Program)   Spring 2022 Information Session </vt:lpstr>
      <vt:lpstr>Program Overview </vt:lpstr>
      <vt:lpstr>Externship Component </vt:lpstr>
      <vt:lpstr>    Seminar Component - Law and Lawyering in Nation’s Capital  </vt:lpstr>
      <vt:lpstr>Current UCDC Law Experience </vt:lpstr>
      <vt:lpstr> Registration Process:  Three Steps </vt:lpstr>
      <vt:lpstr>Security Clearances </vt:lpstr>
      <vt:lpstr>Eligibility Requirements - Berkeley</vt:lpstr>
      <vt:lpstr>Eligibility Requirements – Hastings </vt:lpstr>
      <vt:lpstr>Eligibility Requirements – Davis </vt:lpstr>
      <vt:lpstr>Eligibility Requirements – Irvine </vt:lpstr>
      <vt:lpstr>Eligibility Requirements – UCLA </vt:lpstr>
      <vt:lpstr>Sample Placements – More samples listed on the UCDC Law  Website</vt:lpstr>
      <vt:lpstr>Dates and Deadlines</vt:lpstr>
      <vt:lpstr>Comments from Past Students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California Law Program in DC  (UCDC Law Program)   Spring 2021 Information Session </dc:title>
  <dc:creator>Nicole  Lehtman</dc:creator>
  <cp:lastModifiedBy>Nicole  Lehtman</cp:lastModifiedBy>
  <cp:revision>2</cp:revision>
  <dcterms:created xsi:type="dcterms:W3CDTF">2020-10-06T13:40:17Z</dcterms:created>
  <dcterms:modified xsi:type="dcterms:W3CDTF">2021-09-28T18:17:14Z</dcterms:modified>
</cp:coreProperties>
</file>